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7" r:id="rId1"/>
    <p:sldMasterId id="2147483694" r:id="rId2"/>
  </p:sldMasterIdLst>
  <p:notesMasterIdLst>
    <p:notesMasterId r:id="rId40"/>
  </p:notesMasterIdLst>
  <p:sldIdLst>
    <p:sldId id="256" r:id="rId3"/>
    <p:sldId id="258" r:id="rId4"/>
    <p:sldId id="276" r:id="rId5"/>
    <p:sldId id="263" r:id="rId6"/>
    <p:sldId id="264" r:id="rId7"/>
    <p:sldId id="273" r:id="rId8"/>
    <p:sldId id="274" r:id="rId9"/>
    <p:sldId id="268" r:id="rId10"/>
    <p:sldId id="265" r:id="rId11"/>
    <p:sldId id="275" r:id="rId12"/>
    <p:sldId id="279" r:id="rId13"/>
    <p:sldId id="270" r:id="rId14"/>
    <p:sldId id="282" r:id="rId15"/>
    <p:sldId id="280" r:id="rId16"/>
    <p:sldId id="277" r:id="rId17"/>
    <p:sldId id="266" r:id="rId18"/>
    <p:sldId id="267" r:id="rId19"/>
    <p:sldId id="272" r:id="rId20"/>
    <p:sldId id="278" r:id="rId21"/>
    <p:sldId id="287" r:id="rId22"/>
    <p:sldId id="259" r:id="rId23"/>
    <p:sldId id="289" r:id="rId24"/>
    <p:sldId id="290" r:id="rId25"/>
    <p:sldId id="283" r:id="rId26"/>
    <p:sldId id="284" r:id="rId27"/>
    <p:sldId id="288" r:id="rId28"/>
    <p:sldId id="285" r:id="rId29"/>
    <p:sldId id="286" r:id="rId30"/>
    <p:sldId id="257" r:id="rId31"/>
    <p:sldId id="291" r:id="rId32"/>
    <p:sldId id="292" r:id="rId33"/>
    <p:sldId id="260" r:id="rId34"/>
    <p:sldId id="262" r:id="rId35"/>
    <p:sldId id="293" r:id="rId36"/>
    <p:sldId id="294" r:id="rId37"/>
    <p:sldId id="261" r:id="rId38"/>
    <p:sldId id="295" r:id="rId3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3"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FE73"/>
    <a:srgbClr val="EDF2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75524" autoAdjust="0"/>
  </p:normalViewPr>
  <p:slideViewPr>
    <p:cSldViewPr snapToGrid="0">
      <p:cViewPr varScale="1">
        <p:scale>
          <a:sx n="49" d="100"/>
          <a:sy n="49" d="100"/>
        </p:scale>
        <p:origin x="1244" y="36"/>
      </p:cViewPr>
      <p:guideLst/>
    </p:cSldViewPr>
  </p:slideViewPr>
  <p:notesTextViewPr>
    <p:cViewPr>
      <p:scale>
        <a:sx n="3" d="2"/>
        <a:sy n="3" d="2"/>
      </p:scale>
      <p:origin x="0" y="0"/>
    </p:cViewPr>
  </p:notesTextViewPr>
  <p:notesViewPr>
    <p:cSldViewPr snapToGrid="0">
      <p:cViewPr varScale="1">
        <p:scale>
          <a:sx n="49" d="100"/>
          <a:sy n="49" d="100"/>
        </p:scale>
        <p:origin x="264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8589A49-B7AF-4907-BB03-A236847384C3}" type="datetimeFigureOut">
              <a:rPr lang="en-US" smtClean="0"/>
              <a:t>8/2/2019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9C85991-466C-4888-B3AE-1E8FCB3216E1}" type="slidenum">
              <a:rPr lang="en-US" smtClean="0"/>
              <a:t>‹#›</a:t>
            </a:fld>
            <a:endParaRPr lang="en-US"/>
          </a:p>
        </p:txBody>
      </p:sp>
    </p:spTree>
    <p:extLst>
      <p:ext uri="{BB962C8B-B14F-4D97-AF65-F5344CB8AC3E}">
        <p14:creationId xmlns:p14="http://schemas.microsoft.com/office/powerpoint/2010/main" val="3502162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nysed.gov/curriculum-instruction/glossary-verbs-associated-new-york-state-next-generation-mathematics-learnin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t>What you can </a:t>
            </a:r>
            <a:r>
              <a:rPr lang="en-US" sz="1000" b="1" dirty="0" smtClean="0"/>
              <a:t>say –  </a:t>
            </a:r>
            <a:r>
              <a:rPr lang="en-US" sz="1000" dirty="0"/>
              <a:t>To assist with the transition to the Next Generation Mathematics Learning Standards, a team of NYS educators developed a series of unpacking documents that demonstrate one method of analyzing a specific standard designed to help illustrate what student learning might look like with regard to that standard. Educators are encouraged to add on to these documents and adapt them to best fit the needs of their learners, as well as work through the process of unpacking other grade-level standards, which will provide an opportunity for reflective practice and aid in lesson planning. </a:t>
            </a:r>
          </a:p>
          <a:p>
            <a:r>
              <a:rPr lang="en-US" sz="1000" dirty="0"/>
              <a:t>During this session, we will engage in a process to unpack a standard to help develop a clarity around the intent and rigor of the standard(s).  Developing a better understanding of the content standards will help with the designing and teaching of curriculum</a:t>
            </a:r>
            <a:r>
              <a:rPr lang="en-US" sz="1000" dirty="0" smtClean="0"/>
              <a:t>.</a:t>
            </a:r>
          </a:p>
          <a:p>
            <a:endParaRPr lang="en-US" sz="1000" dirty="0" smtClean="0"/>
          </a:p>
          <a:p>
            <a:r>
              <a:rPr lang="en-US" sz="1000" b="1" dirty="0" smtClean="0"/>
              <a:t>Additional Notes – </a:t>
            </a:r>
            <a:r>
              <a:rPr lang="en-US" sz="1000" b="0" dirty="0" smtClean="0"/>
              <a:t>G</a:t>
            </a:r>
            <a:r>
              <a:rPr lang="en-US" sz="1000" dirty="0" smtClean="0"/>
              <a:t>oal </a:t>
            </a:r>
            <a:r>
              <a:rPr lang="en-US" sz="1000" dirty="0"/>
              <a:t>is for teachers to engage in process so they experience unpacking and understanding the standards</a:t>
            </a:r>
          </a:p>
        </p:txBody>
      </p:sp>
      <p:sp>
        <p:nvSpPr>
          <p:cNvPr id="4" name="Slide Number Placeholder 3"/>
          <p:cNvSpPr>
            <a:spLocks noGrp="1"/>
          </p:cNvSpPr>
          <p:nvPr>
            <p:ph type="sldNum" sz="quarter" idx="10"/>
          </p:nvPr>
        </p:nvSpPr>
        <p:spPr/>
        <p:txBody>
          <a:bodyPr/>
          <a:lstStyle/>
          <a:p>
            <a:fld id="{39C85991-466C-4888-B3AE-1E8FCB3216E1}" type="slidenum">
              <a:rPr lang="en-US" smtClean="0"/>
              <a:t>1</a:t>
            </a:fld>
            <a:endParaRPr lang="en-US"/>
          </a:p>
        </p:txBody>
      </p:sp>
    </p:spTree>
    <p:extLst>
      <p:ext uri="{BB962C8B-B14F-4D97-AF65-F5344CB8AC3E}">
        <p14:creationId xmlns:p14="http://schemas.microsoft.com/office/powerpoint/2010/main" val="3475522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ct val="100000"/>
              <a:buFont typeface="+mj-lt"/>
              <a:buNone/>
              <a:tabLst/>
              <a:defRPr/>
            </a:pPr>
            <a:r>
              <a:rPr lang="en-US" sz="1200" b="1" dirty="0" smtClean="0">
                <a:latin typeface="+mn-lt"/>
              </a:rPr>
              <a:t>What you can say </a:t>
            </a:r>
            <a:r>
              <a:rPr lang="en-US" sz="1200" b="0" dirty="0" smtClean="0">
                <a:latin typeface="+mn-lt"/>
              </a:rPr>
              <a:t>–  Let’s s</a:t>
            </a:r>
            <a:r>
              <a:rPr lang="en-US" sz="1200" b="0" i="0" dirty="0" smtClean="0">
                <a:solidFill>
                  <a:schemeClr val="dk1"/>
                </a:solidFill>
                <a:latin typeface="+mn-lt"/>
                <a:ea typeface="Calibri"/>
                <a:cs typeface="Calibri"/>
                <a:sym typeface="Calibri"/>
              </a:rPr>
              <a:t>hare out:</a:t>
            </a:r>
            <a:r>
              <a:rPr lang="en-US" sz="1200" b="1" i="1" dirty="0" smtClean="0">
                <a:solidFill>
                  <a:schemeClr val="dk1"/>
                </a:solidFill>
                <a:latin typeface="+mn-lt"/>
                <a:ea typeface="Calibri"/>
                <a:cs typeface="Calibri"/>
                <a:sym typeface="Calibri"/>
              </a:rPr>
              <a:t> </a:t>
            </a:r>
            <a:r>
              <a:rPr lang="en-US" sz="1200" dirty="0" smtClean="0">
                <a:solidFill>
                  <a:schemeClr val="dk1"/>
                </a:solidFill>
                <a:latin typeface="+mn-lt"/>
                <a:ea typeface="Calibri"/>
                <a:cs typeface="Calibri"/>
                <a:sym typeface="Calibri"/>
              </a:rPr>
              <a:t>What are the aspects of rigor associated with each standard?</a:t>
            </a:r>
          </a:p>
          <a:p>
            <a:pPr marL="0" marR="0" lvl="0" indent="0" algn="l" defTabSz="914400" rtl="0" eaLnBrk="1" fontAlgn="auto" latinLnBrk="0" hangingPunct="1">
              <a:lnSpc>
                <a:spcPct val="100000"/>
              </a:lnSpc>
              <a:spcBef>
                <a:spcPts val="0"/>
              </a:spcBef>
              <a:spcAft>
                <a:spcPts val="0"/>
              </a:spcAft>
              <a:buClr>
                <a:schemeClr val="dk1"/>
              </a:buClr>
              <a:buSzPct val="100000"/>
              <a:buFont typeface="+mj-lt"/>
              <a:buNone/>
              <a:tabLst/>
              <a:defRPr/>
            </a:pPr>
            <a:endParaRPr lang="en-US" sz="1200" dirty="0" smtClean="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ct val="100000"/>
              <a:buFont typeface="+mj-lt"/>
              <a:buNone/>
              <a:tabLst/>
              <a:defRPr/>
            </a:pPr>
            <a:r>
              <a:rPr lang="en-US" sz="1200" b="1" dirty="0" smtClean="0">
                <a:solidFill>
                  <a:schemeClr val="dk1"/>
                </a:solidFill>
                <a:latin typeface="+mn-lt"/>
                <a:ea typeface="Calibri"/>
                <a:cs typeface="Calibri"/>
                <a:sym typeface="Calibri"/>
              </a:rPr>
              <a:t>&lt;Lead the discussion – Move to the next slide after gathering a few thoughts/ideas&gt;</a:t>
            </a:r>
          </a:p>
          <a:p>
            <a:pPr marL="0" indent="0">
              <a:buClr>
                <a:schemeClr val="dk1"/>
              </a:buClr>
              <a:buSzPct val="100000"/>
              <a:buFont typeface="+mj-lt"/>
              <a:buNone/>
            </a:pPr>
            <a:endParaRPr lang="en-US" sz="1200" b="1" dirty="0" smtClean="0">
              <a:latin typeface="+mn-lt"/>
            </a:endParaRPr>
          </a:p>
          <a:p>
            <a:endParaRPr lang="en-US" dirty="0"/>
          </a:p>
        </p:txBody>
      </p:sp>
      <p:sp>
        <p:nvSpPr>
          <p:cNvPr id="4" name="Slide Number Placeholder 3"/>
          <p:cNvSpPr>
            <a:spLocks noGrp="1"/>
          </p:cNvSpPr>
          <p:nvPr>
            <p:ph type="sldNum" sz="quarter" idx="10"/>
          </p:nvPr>
        </p:nvSpPr>
        <p:spPr/>
        <p:txBody>
          <a:bodyPr/>
          <a:lstStyle/>
          <a:p>
            <a:fld id="{39C85991-466C-4888-B3AE-1E8FCB3216E1}" type="slidenum">
              <a:rPr lang="en-US" smtClean="0"/>
              <a:t>10</a:t>
            </a:fld>
            <a:endParaRPr lang="en-US"/>
          </a:p>
        </p:txBody>
      </p:sp>
    </p:spTree>
    <p:extLst>
      <p:ext uri="{BB962C8B-B14F-4D97-AF65-F5344CB8AC3E}">
        <p14:creationId xmlns:p14="http://schemas.microsoft.com/office/powerpoint/2010/main" val="4223657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ct val="100000"/>
              <a:buFont typeface="+mj-lt"/>
              <a:buNone/>
              <a:tabLst/>
              <a:defRPr/>
            </a:pPr>
            <a:r>
              <a:rPr lang="en-US" sz="1200" b="1" i="0" dirty="0" smtClean="0">
                <a:solidFill>
                  <a:schemeClr val="dk1"/>
                </a:solidFill>
                <a:latin typeface="+mn-lt"/>
                <a:ea typeface="Calibri"/>
                <a:cs typeface="Calibri"/>
                <a:sym typeface="Calibri"/>
              </a:rPr>
              <a:t>&lt;Continue the discussion from the previous slide&gt;</a:t>
            </a:r>
            <a:endParaRPr lang="en-US" sz="1200" dirty="0" smtClean="0">
              <a:solidFill>
                <a:schemeClr val="dk1"/>
              </a:solidFill>
              <a:latin typeface="+mn-lt"/>
              <a:ea typeface="Calibri"/>
              <a:cs typeface="Calibri"/>
              <a:sym typeface="Calibri"/>
            </a:endParaRPr>
          </a:p>
          <a:p>
            <a:pPr marL="0" indent="0">
              <a:buClr>
                <a:schemeClr val="dk1"/>
              </a:buClr>
              <a:buSzPct val="100000"/>
              <a:buFont typeface="+mj-lt"/>
              <a:buNone/>
            </a:pPr>
            <a:endParaRPr lang="en-US" sz="1200" b="1" dirty="0" smtClean="0">
              <a:latin typeface="+mn-lt"/>
            </a:endParaRPr>
          </a:p>
          <a:p>
            <a:pPr marL="0" indent="0">
              <a:buClr>
                <a:schemeClr val="dk1"/>
              </a:buClr>
              <a:buSzPct val="100000"/>
              <a:buFont typeface="+mj-lt"/>
              <a:buNone/>
            </a:pPr>
            <a:r>
              <a:rPr lang="en-US" sz="1200" b="1" dirty="0" smtClean="0">
                <a:latin typeface="+mn-lt"/>
              </a:rPr>
              <a:t>Additional</a:t>
            </a:r>
            <a:r>
              <a:rPr lang="en-US" sz="1200" b="1" baseline="0" dirty="0" smtClean="0">
                <a:latin typeface="+mn-lt"/>
              </a:rPr>
              <a:t> Note: </a:t>
            </a:r>
            <a:r>
              <a:rPr lang="en-US" sz="1200" b="0" dirty="0" smtClean="0">
                <a:latin typeface="+mn-lt"/>
              </a:rPr>
              <a:t>The aspects for rigor are not always neatly separated. A single standard often addresses more than one aspect.</a:t>
            </a:r>
            <a:endParaRPr lang="en-US" sz="1200" dirty="0" smtClean="0">
              <a:solidFill>
                <a:schemeClr val="dk1"/>
              </a:solidFill>
              <a:latin typeface="+mn-lt"/>
              <a:ea typeface="Calibri"/>
              <a:cs typeface="Calibri"/>
              <a:sym typeface="Calibri"/>
            </a:endParaRPr>
          </a:p>
          <a:p>
            <a:pPr marL="0" indent="0">
              <a:buClr>
                <a:schemeClr val="dk1"/>
              </a:buClr>
              <a:buSzPct val="100000"/>
              <a:buFont typeface="+mj-lt"/>
              <a:buNone/>
            </a:pPr>
            <a:endParaRPr lang="en-US" sz="1200" b="1" dirty="0" smtClean="0">
              <a:latin typeface="+mn-lt"/>
            </a:endParaRPr>
          </a:p>
          <a:p>
            <a:endParaRPr lang="en-US" dirty="0"/>
          </a:p>
        </p:txBody>
      </p:sp>
      <p:sp>
        <p:nvSpPr>
          <p:cNvPr id="4" name="Slide Number Placeholder 3"/>
          <p:cNvSpPr>
            <a:spLocks noGrp="1"/>
          </p:cNvSpPr>
          <p:nvPr>
            <p:ph type="sldNum" sz="quarter" idx="10"/>
          </p:nvPr>
        </p:nvSpPr>
        <p:spPr/>
        <p:txBody>
          <a:bodyPr/>
          <a:lstStyle/>
          <a:p>
            <a:fld id="{39C85991-466C-4888-B3AE-1E8FCB3216E1}" type="slidenum">
              <a:rPr lang="en-US" smtClean="0"/>
              <a:t>11</a:t>
            </a:fld>
            <a:endParaRPr lang="en-US"/>
          </a:p>
        </p:txBody>
      </p:sp>
    </p:spTree>
    <p:extLst>
      <p:ext uri="{BB962C8B-B14F-4D97-AF65-F5344CB8AC3E}">
        <p14:creationId xmlns:p14="http://schemas.microsoft.com/office/powerpoint/2010/main" val="3265264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What</a:t>
            </a:r>
            <a:r>
              <a:rPr lang="en-US" b="1" baseline="0" dirty="0" smtClean="0"/>
              <a:t> you can say – </a:t>
            </a:r>
            <a:r>
              <a:rPr lang="en-US" sz="1200" b="0" i="0" dirty="0" smtClean="0">
                <a:solidFill>
                  <a:schemeClr val="dk1"/>
                </a:solidFill>
                <a:latin typeface="+mn-lt"/>
                <a:ea typeface="Calibri"/>
                <a:cs typeface="Calibri"/>
                <a:sym typeface="Calibri"/>
              </a:rPr>
              <a:t>The glossary of verbs from the NYS website is another reference tool that can be used as a resource to help connect and understand the language of the standards. </a:t>
            </a:r>
            <a:endParaRPr lang="en-US" b="0" baseline="0" dirty="0" smtClean="0"/>
          </a:p>
          <a:p>
            <a:endParaRPr lang="en-US" b="0" baseline="0" dirty="0" smtClean="0"/>
          </a:p>
          <a:p>
            <a:r>
              <a:rPr lang="en-US" dirty="0" smtClean="0">
                <a:hlinkClick r:id="rId3"/>
              </a:rPr>
              <a:t>http://www.nysed.gov/curriculum-instruction/glossary-verbs-associated-new-york-state-next-generation-mathematics-learning</a:t>
            </a:r>
            <a:endParaRPr lang="en-US" b="1" dirty="0"/>
          </a:p>
        </p:txBody>
      </p:sp>
      <p:sp>
        <p:nvSpPr>
          <p:cNvPr id="4" name="Slide Number Placeholder 3"/>
          <p:cNvSpPr>
            <a:spLocks noGrp="1"/>
          </p:cNvSpPr>
          <p:nvPr>
            <p:ph type="sldNum" sz="quarter" idx="10"/>
          </p:nvPr>
        </p:nvSpPr>
        <p:spPr/>
        <p:txBody>
          <a:bodyPr/>
          <a:lstStyle/>
          <a:p>
            <a:fld id="{39C85991-466C-4888-B3AE-1E8FCB3216E1}" type="slidenum">
              <a:rPr lang="en-US" smtClean="0"/>
              <a:t>12</a:t>
            </a:fld>
            <a:endParaRPr lang="en-US"/>
          </a:p>
        </p:txBody>
      </p:sp>
    </p:spTree>
    <p:extLst>
      <p:ext uri="{BB962C8B-B14F-4D97-AF65-F5344CB8AC3E}">
        <p14:creationId xmlns:p14="http://schemas.microsoft.com/office/powerpoint/2010/main" val="28497936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rPr>
              <a:t>What you can say </a:t>
            </a:r>
            <a:r>
              <a:rPr lang="en-US" sz="1200" b="0" dirty="0" smtClean="0">
                <a:latin typeface="+mn-lt"/>
              </a:rPr>
              <a:t>–  Remember that we are not going to try</a:t>
            </a:r>
            <a:r>
              <a:rPr lang="en-US" sz="1200" b="0" baseline="0" dirty="0" smtClean="0">
                <a:latin typeface="+mn-lt"/>
              </a:rPr>
              <a:t> to unpack ALL of the standards immediately.  We recently prioritized the standards.  Please pull out the top standard from your prioritized list for your grade level/course.    </a:t>
            </a:r>
            <a:endParaRPr lang="en-US" dirty="0" smtClean="0"/>
          </a:p>
          <a:p>
            <a:endParaRPr lang="en-US" dirty="0" smtClean="0"/>
          </a:p>
          <a:p>
            <a:r>
              <a:rPr lang="en-US" b="1" dirty="0" smtClean="0"/>
              <a:t>Additional Notes – </a:t>
            </a:r>
            <a:r>
              <a:rPr lang="en-US" b="0" dirty="0" smtClean="0"/>
              <a:t>None</a:t>
            </a:r>
            <a:endParaRPr lang="en-US" b="1" dirty="0"/>
          </a:p>
        </p:txBody>
      </p:sp>
      <p:sp>
        <p:nvSpPr>
          <p:cNvPr id="4" name="Slide Number Placeholder 3"/>
          <p:cNvSpPr>
            <a:spLocks noGrp="1"/>
          </p:cNvSpPr>
          <p:nvPr>
            <p:ph type="sldNum" sz="quarter" idx="10"/>
          </p:nvPr>
        </p:nvSpPr>
        <p:spPr/>
        <p:txBody>
          <a:bodyPr/>
          <a:lstStyle/>
          <a:p>
            <a:fld id="{39C85991-466C-4888-B3AE-1E8FCB3216E1}" type="slidenum">
              <a:rPr lang="en-US" smtClean="0"/>
              <a:t>13</a:t>
            </a:fld>
            <a:endParaRPr lang="en-US"/>
          </a:p>
        </p:txBody>
      </p:sp>
    </p:spTree>
    <p:extLst>
      <p:ext uri="{BB962C8B-B14F-4D97-AF65-F5344CB8AC3E}">
        <p14:creationId xmlns:p14="http://schemas.microsoft.com/office/powerpoint/2010/main" val="1470536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000" b="1" baseline="0" dirty="0" smtClean="0">
                    <a:latin typeface="+mn-lt"/>
                  </a:rPr>
                  <a:t>What you can say – </a:t>
                </a:r>
                <a:r>
                  <a:rPr lang="en-US" sz="1000" b="0" baseline="0" dirty="0" smtClean="0">
                    <a:latin typeface="+mn-lt"/>
                  </a:rPr>
                  <a:t>Work with your colleagues to dig into that standard to identify the aspects of rigor.  Highlight them just as we did with the samples.</a:t>
                </a:r>
                <a:r>
                  <a:rPr lang="en-US" sz="1000" dirty="0" smtClean="0">
                    <a:solidFill>
                      <a:schemeClr val="dk1"/>
                    </a:solidFill>
                    <a:latin typeface="+mn-lt"/>
                    <a:ea typeface="Calibri"/>
                    <a:cs typeface="Calibri"/>
                    <a:sym typeface="Calibri"/>
                  </a:rPr>
                  <a:t>  Remember that some standards may have more than one aspect.  Let’s work on this for about </a:t>
                </a:r>
                <a:r>
                  <a:rPr lang="en-US" sz="1000" b="1" i="1" dirty="0" smtClean="0">
                    <a:solidFill>
                      <a:schemeClr val="dk1"/>
                    </a:solidFill>
                    <a:latin typeface="+mn-lt"/>
                    <a:ea typeface="Calibri"/>
                    <a:cs typeface="Calibri"/>
                    <a:sym typeface="Calibri"/>
                  </a:rPr>
                  <a:t>x</a:t>
                </a:r>
                <a:r>
                  <a:rPr lang="en-US" sz="1000" i="0" dirty="0" smtClean="0">
                    <a:solidFill>
                      <a:schemeClr val="dk1"/>
                    </a:solidFill>
                    <a:latin typeface="+mn-lt"/>
                    <a:ea typeface="Calibri"/>
                    <a:cs typeface="Calibri"/>
                    <a:sym typeface="Calibri"/>
                  </a:rPr>
                  <a:t> minutes.  </a:t>
                </a:r>
                <a:r>
                  <a:rPr lang="en-US" sz="1000" b="1" i="0" dirty="0" smtClean="0">
                    <a:solidFill>
                      <a:schemeClr val="dk1"/>
                    </a:solidFill>
                    <a:latin typeface="+mn-lt"/>
                    <a:ea typeface="Calibri"/>
                    <a:cs typeface="Calibri"/>
                    <a:sym typeface="Calibri"/>
                  </a:rPr>
                  <a:t>&lt;Probably</a:t>
                </a:r>
                <a:r>
                  <a:rPr lang="en-US" sz="1000" b="1" i="0" baseline="0" dirty="0" smtClean="0">
                    <a:solidFill>
                      <a:schemeClr val="dk1"/>
                    </a:solidFill>
                    <a:latin typeface="+mn-lt"/>
                    <a:ea typeface="Calibri"/>
                    <a:cs typeface="Calibri"/>
                    <a:sym typeface="Calibri"/>
                  </a:rPr>
                  <a:t> about 5 minutes, but adjust based on the comfort level of the participants with the math&gt;</a:t>
                </a:r>
                <a:endParaRPr lang="en-US" sz="1000" b="1" i="1" dirty="0" smtClean="0">
                  <a:solidFill>
                    <a:schemeClr val="dk1"/>
                  </a:solidFill>
                  <a:latin typeface="+mn-lt"/>
                  <a:ea typeface="Calibri"/>
                  <a:cs typeface="Calibri"/>
                  <a:sym typeface="Calibri"/>
                </a:endParaRPr>
              </a:p>
              <a:p>
                <a:pPr marL="0" indent="0">
                  <a:buFont typeface="Arial" panose="020B0604020202020204" pitchFamily="34" charset="0"/>
                  <a:buNone/>
                </a:pPr>
                <a:endParaRPr lang="en-US" sz="1000" b="1" dirty="0" smtClean="0">
                  <a:latin typeface="+mn-lt"/>
                </a:endParaRPr>
              </a:p>
              <a:p>
                <a:pPr marL="0" indent="0">
                  <a:buFont typeface="Arial" panose="020B0604020202020204" pitchFamily="34" charset="0"/>
                  <a:buNone/>
                </a:pPr>
                <a:r>
                  <a:rPr lang="en-US" sz="1000" b="1" dirty="0" smtClean="0">
                    <a:latin typeface="+mn-lt"/>
                  </a:rPr>
                  <a:t>Additional Notes –</a:t>
                </a:r>
                <a:r>
                  <a:rPr lang="en-US" sz="1000" b="0" i="0" dirty="0" smtClean="0">
                    <a:solidFill>
                      <a:schemeClr val="dk1"/>
                    </a:solidFill>
                    <a:latin typeface="+mn-lt"/>
                    <a:ea typeface="Calibri"/>
                    <a:cs typeface="Calibri"/>
                    <a:sym typeface="Calibri"/>
                  </a:rPr>
                  <a:t>This </a:t>
                </a:r>
                <a:r>
                  <a:rPr lang="en-US" sz="1000" b="0" i="0" dirty="0">
                    <a:solidFill>
                      <a:schemeClr val="dk1"/>
                    </a:solidFill>
                    <a:latin typeface="+mn-lt"/>
                    <a:ea typeface="Calibri"/>
                    <a:cs typeface="Calibri"/>
                    <a:sym typeface="Calibri"/>
                  </a:rPr>
                  <a:t>will give a visual picture of the rigor in the </a:t>
                </a:r>
                <a:r>
                  <a:rPr lang="en-US" sz="1000" b="0" i="0" dirty="0" smtClean="0">
                    <a:solidFill>
                      <a:schemeClr val="dk1"/>
                    </a:solidFill>
                    <a:latin typeface="+mn-lt"/>
                    <a:ea typeface="Calibri"/>
                    <a:cs typeface="Calibri"/>
                    <a:sym typeface="Calibri"/>
                  </a:rPr>
                  <a:t>standard</a:t>
                </a:r>
                <a:r>
                  <a:rPr lang="en-US" sz="1000" b="0" i="0" baseline="0" dirty="0" smtClean="0">
                    <a:solidFill>
                      <a:schemeClr val="dk1"/>
                    </a:solidFill>
                    <a:latin typeface="+mn-lt"/>
                    <a:ea typeface="Calibri"/>
                    <a:cs typeface="Calibri"/>
                    <a:sym typeface="Calibri"/>
                  </a:rPr>
                  <a:t> that they will be unpacking</a:t>
                </a:r>
                <a:r>
                  <a:rPr lang="en-US" sz="1000" b="0" i="0" dirty="0" smtClean="0">
                    <a:solidFill>
                      <a:schemeClr val="dk1"/>
                    </a:solidFill>
                    <a:latin typeface="+mn-lt"/>
                    <a:ea typeface="Calibri"/>
                    <a:cs typeface="Calibri"/>
                    <a:sym typeface="Calibri"/>
                  </a:rPr>
                  <a:t>.  </a:t>
                </a:r>
                <a:endParaRPr lang="en-US" sz="1000" b="0" i="0" dirty="0">
                  <a:solidFill>
                    <a:schemeClr val="dk1"/>
                  </a:solidFill>
                  <a:latin typeface="+mn-lt"/>
                  <a:cs typeface="Calibri"/>
                  <a:sym typeface="Calibri"/>
                </a:endParaRPr>
              </a:p>
              <a:p>
                <a:endParaRPr lang="en-US" sz="1000" dirty="0">
                  <a:latin typeface="+mn-lt"/>
                </a:endParaRPr>
              </a:p>
              <a:p>
                <a:endParaRPr lang="en-US" sz="1000" dirty="0">
                  <a:latin typeface="+mn-lt"/>
                </a:endParaRPr>
              </a:p>
              <a:p>
                <a:r>
                  <a:rPr lang="en-US" sz="1000" b="1" u="sng" dirty="0">
                    <a:latin typeface="+mn-lt"/>
                  </a:rPr>
                  <a:t>NEEDS:  </a:t>
                </a:r>
              </a:p>
              <a:p>
                <a:pPr marL="232943" indent="-232943">
                  <a:buFont typeface="+mj-lt"/>
                  <a:buAutoNum type="arabicPeriod"/>
                </a:pPr>
                <a:r>
                  <a:rPr lang="en-US" sz="1000" dirty="0">
                    <a:latin typeface="+mn-lt"/>
                  </a:rPr>
                  <a:t>Sample standards to highlight</a:t>
                </a:r>
              </a:p>
              <a:p>
                <a:pPr marL="232943" indent="-232943">
                  <a:buFont typeface="+mj-lt"/>
                  <a:buAutoNum type="arabicPeriod"/>
                </a:pPr>
                <a:r>
                  <a:rPr lang="en-US" sz="1000" dirty="0" smtClean="0">
                    <a:latin typeface="+mn-lt"/>
                  </a:rPr>
                  <a:t>3 </a:t>
                </a:r>
                <a:r>
                  <a:rPr lang="en-US" sz="1000" dirty="0">
                    <a:latin typeface="+mn-lt"/>
                  </a:rPr>
                  <a:t>color highlighters</a:t>
                </a:r>
              </a:p>
              <a:p>
                <a:pPr marL="232943" indent="-232943">
                  <a:buFont typeface="+mj-lt"/>
                  <a:buAutoNum type="arabicPeriod"/>
                </a:pPr>
                <a:endParaRPr lang="en-US" sz="1000" dirty="0">
                  <a:latin typeface="+mn-lt"/>
                </a:endParaRPr>
              </a:p>
              <a:p>
                <a:pPr defTabSz="471011">
                  <a:defRPr/>
                </a:pPr>
                <a:endParaRPr lang="en-US" sz="1000" dirty="0" smtClean="0">
                  <a:latin typeface="+mn-lt"/>
                </a:endParaRPr>
              </a:p>
              <a:p>
                <a:endParaRPr lang="en-US" sz="1000" dirty="0">
                  <a:latin typeface="+mn-lt"/>
                </a:endParaRPr>
              </a:p>
            </p:txBody>
          </p:sp>
        </mc:Choice>
        <mc:Fallback xmlns="">
          <p:sp>
            <p:nvSpPr>
              <p:cNvPr id="3" name="Notes Placeholder 2"/>
              <p:cNvSpPr>
                <a:spLocks noGrp="1"/>
              </p:cNvSpPr>
              <p:nvPr>
                <p:ph type="body" idx="1"/>
              </p:nvPr>
            </p:nvSpPr>
            <p:spPr/>
            <p:txBody>
              <a:bodyPr/>
              <a:lstStyle/>
              <a:p>
                <a:r>
                  <a:rPr lang="en-US" b="1" dirty="0" smtClean="0"/>
                  <a:t>Speaker Notes:</a:t>
                </a:r>
              </a:p>
              <a:p>
                <a:pPr marL="173336" indent="-173336">
                  <a:buFont typeface="Arial" panose="020B0604020202020204" pitchFamily="34" charset="0"/>
                  <a:buChar char="•"/>
                </a:pPr>
                <a:r>
                  <a:rPr lang="en-US" dirty="0" smtClean="0"/>
                  <a:t>The standards name and emphasizes three aspects of rigor</a:t>
                </a:r>
                <a:r>
                  <a:rPr lang="en-US" baseline="0" dirty="0" smtClean="0"/>
                  <a:t>.</a:t>
                </a:r>
              </a:p>
              <a:p>
                <a:pPr marL="173336" indent="-173336" defTabSz="462229">
                  <a:buFont typeface="Arial" panose="020B0604020202020204" pitchFamily="34" charset="0"/>
                  <a:buChar char="•"/>
                  <a:defRPr/>
                </a:pPr>
                <a:r>
                  <a:rPr lang="en-US" b="0" u="sng" baseline="0" dirty="0" smtClean="0"/>
                  <a:t>Conceptual Understanding</a:t>
                </a:r>
                <a:r>
                  <a:rPr lang="en-US" b="0" u="none" baseline="0" dirty="0" smtClean="0"/>
                  <a:t>: </a:t>
                </a:r>
                <a:r>
                  <a:rPr lang="en-US" baseline="0" dirty="0" smtClean="0"/>
                  <a:t>Instead of teaching math as a series of mnemonics and discrete procedures, students should build a conceptual framework that supports students in accessing concepts from different perspectives. Conceptual understanding supports fluency and application.</a:t>
                </a:r>
              </a:p>
              <a:p>
                <a:pPr marL="635565" lvl="1" indent="-173336">
                  <a:buFont typeface="Courier New" charset="0"/>
                  <a:buChar char="o"/>
                </a:pPr>
                <a:r>
                  <a:rPr lang="en-US" baseline="0" dirty="0" smtClean="0"/>
                  <a:t>From the front matter of the Standards: “But what does mathematical understanding look like? One way for teachers to do that is to ask the student to justify, in a way that is appropriate to the student’s mathematical maturity, why a particular mathematical statement is true or where a mathematical rule comes from.” </a:t>
                </a:r>
              </a:p>
              <a:p>
                <a:pPr marL="173336" indent="-173336">
                  <a:buFont typeface="Arial" panose="020B0604020202020204" pitchFamily="34" charset="0"/>
                  <a:buChar char="•"/>
                </a:pPr>
                <a:r>
                  <a:rPr lang="en-US" b="0" u="sng" baseline="0" dirty="0" smtClean="0"/>
                  <a:t>Procedural Skills and Fluency</a:t>
                </a:r>
                <a:r>
                  <a:rPr lang="en-US" b="1" baseline="0" dirty="0" smtClean="0"/>
                  <a:t> </a:t>
                </a:r>
                <a:r>
                  <a:rPr lang="en-US" baseline="0" dirty="0" smtClean="0"/>
                  <a:t>refers to both to “skills” and “fluency.” Students do need to have speed with calculations (e.g., single-digit facts) in order to access more complex concepts and procedures.</a:t>
                </a:r>
              </a:p>
              <a:p>
                <a:pPr marL="173336" indent="-173336">
                  <a:buFont typeface="Arial" panose="020B0604020202020204" pitchFamily="34" charset="0"/>
                  <a:buChar char="•"/>
                </a:pPr>
                <a:r>
                  <a:rPr lang="en-US" b="0" u="sng" baseline="0" dirty="0" smtClean="0"/>
                  <a:t>Application</a:t>
                </a:r>
                <a:r>
                  <a:rPr lang="en-US" baseline="0" dirty="0" smtClean="0"/>
                  <a:t> is not “just doing a bunch of real-world problems,” but should genuinely require that students know which ideas to apply when</a:t>
                </a:r>
                <a:r>
                  <a:rPr lang="en-US" sz="1600" b="1" baseline="0" dirty="0" smtClean="0"/>
                  <a:t>. </a:t>
                </a:r>
              </a:p>
              <a:p>
                <a:pPr marL="173336" indent="-173336">
                  <a:buFont typeface="Arial" panose="020B0604020202020204" pitchFamily="34" charset="0"/>
                  <a:buChar char="•"/>
                </a:pPr>
                <a:endParaRPr lang="en-US" sz="1600" b="1" baseline="0" dirty="0" smtClean="0"/>
              </a:p>
              <a:p>
                <a:pPr marL="173336" indent="-173336">
                  <a:buFont typeface="Arial" panose="020B0604020202020204" pitchFamily="34" charset="0"/>
                  <a:buChar char="•"/>
                </a:pPr>
                <a:endParaRPr lang="en-US" sz="1600" b="1" baseline="0" dirty="0" smtClean="0"/>
              </a:p>
              <a:p>
                <a:pPr marL="173336" indent="-173336">
                  <a:buFont typeface="Arial" panose="020B0604020202020204" pitchFamily="34" charset="0"/>
                  <a:buChar char="•"/>
                </a:pPr>
                <a:r>
                  <a:rPr lang="en-US" sz="2000" b="1" baseline="0" dirty="0" smtClean="0"/>
                  <a:t>Do:  </a:t>
                </a:r>
                <a:r>
                  <a:rPr lang="en-US" sz="2000" b="0" i="0" baseline="0" smtClean="0">
                    <a:latin typeface="Cambria Math" panose="02040503050406030204" pitchFamily="18" charset="0"/>
                    <a:ea typeface="Cambria Math" panose="02040503050406030204" pitchFamily="18" charset="0"/>
                  </a:rPr>
                  <a:t>&lt;𝑐𝑙𝑖𝑐𝑘 &gt;</a:t>
                </a:r>
                <a:endParaRPr lang="en-US" sz="2000" b="0"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b="0" i="1" u="none" strike="noStrike" cap="none" dirty="0" smtClean="0">
                    <a:solidFill>
                      <a:schemeClr val="dk1"/>
                    </a:solidFill>
                    <a:latin typeface="+mn-lt"/>
                    <a:ea typeface="Calibri"/>
                    <a:cs typeface="Calibri"/>
                    <a:sym typeface="Calibri"/>
                  </a:rPr>
                  <a:t>Have participants actually do highlighting (highlighters will be provided at tables) of the standards for this activity. This will give a visual picture of the rigor in the standards.  The glossary of verbs can be used as a resource to help connect and</a:t>
                </a:r>
                <a:r>
                  <a:rPr lang="en-US" sz="2000" b="0" i="1" u="none" strike="noStrike" cap="none" baseline="0" dirty="0" smtClean="0">
                    <a:solidFill>
                      <a:schemeClr val="dk1"/>
                    </a:solidFill>
                    <a:latin typeface="+mn-lt"/>
                    <a:ea typeface="Calibri"/>
                    <a:cs typeface="Calibri"/>
                    <a:sym typeface="Calibri"/>
                  </a:rPr>
                  <a:t> understand the language of the standards.</a:t>
                </a:r>
                <a:endParaRPr lang="en-US" sz="2000" b="0" i="1" u="none" strike="noStrike" cap="none" dirty="0" smtClean="0">
                  <a:solidFill>
                    <a:schemeClr val="dk1"/>
                  </a:solidFill>
                  <a:latin typeface="+mn-lt"/>
                  <a:ea typeface="+mn-ea"/>
                  <a:cs typeface="Calibri"/>
                  <a:sym typeface="Calibri"/>
                </a:endParaRPr>
              </a:p>
              <a:p>
                <a:pPr marL="0" indent="0">
                  <a:buFont typeface="Arial" panose="020B0604020202020204" pitchFamily="34" charset="0"/>
                  <a:buNone/>
                </a:pPr>
                <a:endParaRPr lang="en-US" sz="2000" b="0" baseline="0" dirty="0" smtClean="0"/>
              </a:p>
              <a:p>
                <a:pPr marL="0" indent="0">
                  <a:buFont typeface="Arial" panose="020B0604020202020204" pitchFamily="34" charset="0"/>
                  <a:buNone/>
                </a:pPr>
                <a:endParaRPr lang="en-US" sz="2000" b="1" baseline="0" dirty="0" smtClean="0"/>
              </a:p>
              <a:p>
                <a:pPr marL="228600" marR="0" lvl="0" indent="-228600" algn="l" rtl="0">
                  <a:spcBef>
                    <a:spcPts val="0"/>
                  </a:spcBef>
                  <a:buClr>
                    <a:schemeClr val="dk1"/>
                  </a:buClr>
                  <a:buSzPct val="100000"/>
                  <a:buFont typeface="+mj-lt"/>
                  <a:buAutoNum type="arabicPeriod"/>
                </a:pPr>
                <a:r>
                  <a:rPr lang="en-US" sz="1200" b="1" i="1" u="none" strike="noStrike" cap="none" dirty="0" smtClean="0">
                    <a:solidFill>
                      <a:schemeClr val="dk1"/>
                    </a:solidFill>
                    <a:latin typeface="+mn-lt"/>
                    <a:ea typeface="Calibri"/>
                    <a:cs typeface="Calibri"/>
                    <a:sym typeface="Calibri"/>
                  </a:rPr>
                  <a:t>Examine</a:t>
                </a:r>
                <a:r>
                  <a:rPr lang="en-US" sz="1200" b="0" i="0" u="none" strike="noStrike" cap="none" dirty="0" smtClean="0">
                    <a:solidFill>
                      <a:schemeClr val="dk1"/>
                    </a:solidFill>
                    <a:latin typeface="+mn-lt"/>
                    <a:ea typeface="Calibri"/>
                    <a:cs typeface="Calibri"/>
                    <a:sym typeface="Calibri"/>
                  </a:rPr>
                  <a:t> the standards</a:t>
                </a:r>
                <a:r>
                  <a:rPr lang="en-US" sz="1200" b="0" i="0" u="none" strike="noStrike" cap="none" baseline="0" dirty="0" smtClean="0">
                    <a:solidFill>
                      <a:schemeClr val="dk1"/>
                    </a:solidFill>
                    <a:latin typeface="+mn-lt"/>
                    <a:ea typeface="Calibri"/>
                    <a:cs typeface="Calibri"/>
                    <a:sym typeface="Calibri"/>
                  </a:rPr>
                  <a:t> provided ( When doing this in district your participants will highlight all their grade level standards) and </a:t>
                </a:r>
                <a:r>
                  <a:rPr lang="en-US" sz="1200" b="1" i="1" u="none" strike="noStrike" cap="none" baseline="0" dirty="0" smtClean="0">
                    <a:solidFill>
                      <a:schemeClr val="dk1"/>
                    </a:solidFill>
                    <a:latin typeface="+mn-lt"/>
                    <a:ea typeface="Calibri"/>
                    <a:cs typeface="Calibri"/>
                    <a:sym typeface="Calibri"/>
                  </a:rPr>
                  <a:t>highlight</a:t>
                </a:r>
                <a:r>
                  <a:rPr lang="en-US" sz="1200" b="0" i="0" u="none" strike="noStrike" cap="none" baseline="0" dirty="0" smtClean="0">
                    <a:solidFill>
                      <a:schemeClr val="dk1"/>
                    </a:solidFill>
                    <a:latin typeface="+mn-lt"/>
                    <a:ea typeface="Calibri"/>
                    <a:cs typeface="Calibri"/>
                    <a:sym typeface="Calibri"/>
                  </a:rPr>
                  <a:t> the language that represents the aspect of rigor (Green =Conceptual Understanding, Yellow = Procedural skill and fluency, Pink = Application).  Remember some standards may have more than one aspect.</a:t>
                </a:r>
              </a:p>
              <a:p>
                <a:pPr marL="228600" marR="0" lvl="0" indent="-228600" algn="l" rtl="0">
                  <a:spcBef>
                    <a:spcPts val="0"/>
                  </a:spcBef>
                  <a:buClr>
                    <a:schemeClr val="dk1"/>
                  </a:buClr>
                  <a:buSzPct val="100000"/>
                  <a:buFont typeface="+mj-lt"/>
                  <a:buAutoNum type="arabicPeriod"/>
                </a:pPr>
                <a:r>
                  <a:rPr lang="en-US" sz="1200" b="1" i="1" u="none" strike="noStrike" cap="none" dirty="0" smtClean="0">
                    <a:solidFill>
                      <a:schemeClr val="dk1"/>
                    </a:solidFill>
                    <a:latin typeface="+mn-lt"/>
                    <a:ea typeface="Calibri"/>
                    <a:cs typeface="Calibri"/>
                    <a:sym typeface="Calibri"/>
                  </a:rPr>
                  <a:t>Share: </a:t>
                </a:r>
                <a:r>
                  <a:rPr lang="en-US" sz="1200" b="0" i="0" u="none" strike="noStrike" cap="none" dirty="0" smtClean="0">
                    <a:solidFill>
                      <a:schemeClr val="dk1"/>
                    </a:solidFill>
                    <a:latin typeface="+mn-lt"/>
                    <a:ea typeface="Calibri"/>
                    <a:cs typeface="Calibri"/>
                    <a:sym typeface="Calibri"/>
                  </a:rPr>
                  <a:t>What are the aspects of rigor associated with each standard?</a:t>
                </a:r>
              </a:p>
              <a:p>
                <a:pPr marL="457200" lvl="1" indent="0">
                  <a:buFont typeface="Courier New" panose="02070309020205020404" pitchFamily="49" charset="0"/>
                  <a:buNone/>
                </a:pPr>
                <a:endParaRPr lang="en-US" sz="1200" b="0" i="1" u="none" strike="noStrike" cap="none" dirty="0" smtClean="0">
                  <a:solidFill>
                    <a:schemeClr val="dk1"/>
                  </a:solidFill>
                  <a:latin typeface="+mn-lt"/>
                  <a:ea typeface="+mn-ea"/>
                  <a:cs typeface="Calibri"/>
                  <a:sym typeface="Calibri"/>
                </a:endParaRPr>
              </a:p>
              <a:p>
                <a:pPr marL="457200" lvl="1" indent="0">
                  <a:buFont typeface="Courier New" panose="02070309020205020404" pitchFamily="49" charset="0"/>
                  <a:buNone/>
                </a:pPr>
                <a:endParaRPr lang="en-US" sz="1200" b="0" i="1" u="none" strike="noStrike" cap="none" dirty="0" smtClean="0">
                  <a:solidFill>
                    <a:schemeClr val="dk1"/>
                  </a:solidFill>
                  <a:latin typeface="+mn-lt"/>
                  <a:ea typeface="+mn-ea"/>
                  <a:cs typeface="Calibri"/>
                  <a:sym typeface="Calibri"/>
                </a:endParaRPr>
              </a:p>
              <a:p>
                <a:pPr marL="457200" lvl="1" indent="0">
                  <a:buFont typeface="Courier New" panose="02070309020205020404" pitchFamily="49" charset="0"/>
                  <a:buNone/>
                </a:pPr>
                <a:endParaRPr lang="en-US" sz="1200" b="0" i="1" u="none" strike="noStrike" cap="none" dirty="0" smtClean="0">
                  <a:solidFill>
                    <a:schemeClr val="dk1"/>
                  </a:solidFill>
                  <a:latin typeface="+mn-lt"/>
                  <a:ea typeface="+mn-ea"/>
                  <a:cs typeface="Calibri"/>
                  <a:sym typeface="Calibri"/>
                </a:endParaRPr>
              </a:p>
              <a:p>
                <a:pPr marL="457200" lvl="1" indent="0">
                  <a:buFont typeface="Courier New" panose="02070309020205020404" pitchFamily="49" charset="0"/>
                  <a:buNone/>
                </a:pPr>
                <a:r>
                  <a:rPr lang="en-US" b="1" dirty="0" smtClean="0"/>
                  <a:t>Additional</a:t>
                </a:r>
                <a:r>
                  <a:rPr lang="en-US" b="1" baseline="0" dirty="0" smtClean="0"/>
                  <a:t> Note: </a:t>
                </a:r>
                <a:r>
                  <a:rPr lang="en-US" b="0" dirty="0" smtClean="0"/>
                  <a:t>The aspects for rigor are not always neatly separated. A single standard often addresses more than one aspect.</a:t>
                </a:r>
                <a:endParaRPr lang="en-US" sz="1200" b="0" i="0" u="none" strike="noStrike" cap="none" dirty="0" smtClean="0">
                  <a:solidFill>
                    <a:schemeClr val="dk1"/>
                  </a:solidFill>
                  <a:latin typeface="+mn-lt"/>
                  <a:ea typeface="Calibri"/>
                  <a:cs typeface="Calibri"/>
                  <a:sym typeface="Calibri"/>
                </a:endParaRPr>
              </a:p>
              <a:p>
                <a:pPr marL="457200" lvl="1" indent="0">
                  <a:buFont typeface="Courier New" panose="02070309020205020404" pitchFamily="49" charset="0"/>
                  <a:buNone/>
                </a:pPr>
                <a:endParaRPr lang="en-US" sz="1200" b="0" i="0" u="none" strike="noStrike" cap="none" dirty="0" smtClean="0">
                  <a:solidFill>
                    <a:schemeClr val="dk1"/>
                  </a:solidFill>
                  <a:latin typeface="+mn-lt"/>
                  <a:ea typeface="+mn-ea"/>
                  <a:cs typeface="Calibri"/>
                  <a:sym typeface="Calibri"/>
                </a:endParaRPr>
              </a:p>
              <a:p>
                <a:pPr marL="0" indent="0">
                  <a:buFont typeface="Arial" panose="020B0604020202020204" pitchFamily="34" charset="0"/>
                  <a:buNone/>
                </a:pPr>
                <a:endParaRPr lang="en-US" sz="1600" b="0" baseline="0" dirty="0" smtClean="0"/>
              </a:p>
              <a:p>
                <a:pPr marL="0" indent="0">
                  <a:buFont typeface="Arial" panose="020B0604020202020204" pitchFamily="34" charset="0"/>
                  <a:buNone/>
                </a:pPr>
                <a:r>
                  <a:rPr lang="en-US" sz="1600" b="1" u="sng" baseline="0" dirty="0" smtClean="0"/>
                  <a:t>NEEDS:  </a:t>
                </a:r>
              </a:p>
              <a:p>
                <a:pPr marL="228600" indent="-228600">
                  <a:buFont typeface="+mj-lt"/>
                  <a:buAutoNum type="arabicPeriod"/>
                </a:pPr>
                <a:r>
                  <a:rPr lang="en-US" sz="1200" b="0" u="none" baseline="0" dirty="0" smtClean="0"/>
                  <a:t>Sample standards to highlight</a:t>
                </a:r>
              </a:p>
              <a:p>
                <a:pPr marL="228600" indent="-228600">
                  <a:buFont typeface="+mj-lt"/>
                  <a:buAutoNum type="arabicPeriod"/>
                </a:pPr>
                <a:r>
                  <a:rPr lang="en-US" sz="1200" b="0" u="none" baseline="0" dirty="0" smtClean="0"/>
                  <a:t>Glossary of verbs</a:t>
                </a:r>
              </a:p>
              <a:p>
                <a:pPr marL="228600" indent="-228600">
                  <a:buFont typeface="+mj-lt"/>
                  <a:buAutoNum type="arabicPeriod"/>
                </a:pPr>
                <a:r>
                  <a:rPr lang="en-US" sz="1200" b="0" u="none" baseline="0" dirty="0" smtClean="0"/>
                  <a:t>3 color highlighters</a:t>
                </a:r>
              </a:p>
              <a:p>
                <a:pPr marL="228600" indent="-228600">
                  <a:buFont typeface="+mj-lt"/>
                  <a:buAutoNum type="arabicPeriod"/>
                </a:pPr>
                <a:endParaRPr lang="en-US" sz="1200" b="0" u="none" baseline="0" dirty="0" smtClean="0"/>
              </a:p>
              <a:p>
                <a:pPr marL="0" indent="0" defTabSz="462229">
                  <a:buFont typeface="Arial" panose="020B0604020202020204" pitchFamily="34" charset="0"/>
                  <a:buNone/>
                  <a:defRPr/>
                </a:pPr>
                <a:endParaRPr lang="en-US" dirty="0" smtClean="0"/>
              </a:p>
              <a:p>
                <a:endParaRPr lang="en-US" dirty="0"/>
              </a:p>
            </p:txBody>
          </p:sp>
        </mc:Fallback>
      </mc:AlternateContent>
      <p:sp>
        <p:nvSpPr>
          <p:cNvPr id="4" name="Slide Number Placeholder 3"/>
          <p:cNvSpPr>
            <a:spLocks noGrp="1"/>
          </p:cNvSpPr>
          <p:nvPr>
            <p:ph type="sldNum" sz="quarter" idx="10"/>
          </p:nvPr>
        </p:nvSpPr>
        <p:spPr/>
        <p:txBody>
          <a:bodyPr/>
          <a:lstStyle/>
          <a:p>
            <a:fld id="{39C85991-466C-4888-B3AE-1E8FCB3216E1}" type="slidenum">
              <a:rPr lang="en-US" smtClean="0"/>
              <a:t>14</a:t>
            </a:fld>
            <a:endParaRPr lang="en-US"/>
          </a:p>
        </p:txBody>
      </p:sp>
    </p:spTree>
    <p:extLst>
      <p:ext uri="{BB962C8B-B14F-4D97-AF65-F5344CB8AC3E}">
        <p14:creationId xmlns:p14="http://schemas.microsoft.com/office/powerpoint/2010/main" val="667018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What you</a:t>
            </a:r>
            <a:r>
              <a:rPr lang="en-US" b="1" baseline="0" dirty="0" smtClean="0"/>
              <a:t> can say – </a:t>
            </a:r>
            <a:r>
              <a:rPr lang="en-US" b="0" baseline="0" dirty="0" smtClean="0"/>
              <a:t>Now let’s focus on the Mathematical Practices.</a:t>
            </a:r>
          </a:p>
          <a:p>
            <a:endParaRPr lang="en-US" b="0" baseline="0" dirty="0" smtClean="0"/>
          </a:p>
          <a:p>
            <a:r>
              <a:rPr lang="en-US" sz="1200" b="1" dirty="0" smtClean="0">
                <a:latin typeface="+mn-lt"/>
              </a:rPr>
              <a:t>Additional Notes –</a:t>
            </a:r>
            <a:r>
              <a:rPr lang="en-US" sz="1200" b="0" i="0" dirty="0" smtClean="0">
                <a:solidFill>
                  <a:schemeClr val="dk1"/>
                </a:solidFill>
                <a:latin typeface="+mn-lt"/>
                <a:ea typeface="Calibri"/>
                <a:cs typeface="Calibri"/>
                <a:sym typeface="Calibri"/>
              </a:rPr>
              <a:t>None </a:t>
            </a:r>
            <a:endParaRPr lang="en-US" b="1" dirty="0"/>
          </a:p>
        </p:txBody>
      </p:sp>
      <p:sp>
        <p:nvSpPr>
          <p:cNvPr id="4" name="Slide Number Placeholder 3"/>
          <p:cNvSpPr>
            <a:spLocks noGrp="1"/>
          </p:cNvSpPr>
          <p:nvPr>
            <p:ph type="sldNum" sz="quarter" idx="10"/>
          </p:nvPr>
        </p:nvSpPr>
        <p:spPr/>
        <p:txBody>
          <a:bodyPr/>
          <a:lstStyle/>
          <a:p>
            <a:fld id="{39C85991-466C-4888-B3AE-1E8FCB3216E1}" type="slidenum">
              <a:rPr lang="en-US" smtClean="0"/>
              <a:t>15</a:t>
            </a:fld>
            <a:endParaRPr lang="en-US"/>
          </a:p>
        </p:txBody>
      </p:sp>
    </p:spTree>
    <p:extLst>
      <p:ext uri="{BB962C8B-B14F-4D97-AF65-F5344CB8AC3E}">
        <p14:creationId xmlns:p14="http://schemas.microsoft.com/office/powerpoint/2010/main" val="5041319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pPr>
            <a:r>
              <a:rPr lang="en-US" b="1" dirty="0" smtClean="0">
                <a:solidFill>
                  <a:schemeClr val="dk1"/>
                </a:solidFill>
                <a:latin typeface="+mn-lt"/>
                <a:ea typeface="Calibri"/>
                <a:cs typeface="Calibri"/>
                <a:sym typeface="Calibri"/>
              </a:rPr>
              <a:t>What you can say </a:t>
            </a:r>
            <a:r>
              <a:rPr lang="en-US" b="0" dirty="0" smtClean="0">
                <a:solidFill>
                  <a:schemeClr val="dk1"/>
                </a:solidFill>
                <a:latin typeface="+mn-lt"/>
                <a:ea typeface="Calibri"/>
                <a:cs typeface="Calibri"/>
                <a:sym typeface="Calibri"/>
              </a:rPr>
              <a:t>– One piece that has NOT changed from the Common Core are the Standards for Mathematical Practice.  Unfortunately, the Practices were often set on the back burner because</a:t>
            </a:r>
            <a:r>
              <a:rPr lang="en-US" b="0" baseline="0" dirty="0" smtClean="0">
                <a:solidFill>
                  <a:schemeClr val="dk1"/>
                </a:solidFill>
                <a:latin typeface="+mn-lt"/>
                <a:ea typeface="Calibri"/>
                <a:cs typeface="Calibri"/>
                <a:sym typeface="Calibri"/>
              </a:rPr>
              <a:t> we were so focused on the new </a:t>
            </a:r>
            <a:r>
              <a:rPr lang="en-US" b="0" i="1" baseline="0" dirty="0" smtClean="0">
                <a:solidFill>
                  <a:schemeClr val="dk1"/>
                </a:solidFill>
                <a:latin typeface="+mn-lt"/>
                <a:ea typeface="Calibri"/>
                <a:cs typeface="Calibri"/>
                <a:sym typeface="Calibri"/>
              </a:rPr>
              <a:t>content</a:t>
            </a:r>
            <a:r>
              <a:rPr lang="en-US" b="0" baseline="0" dirty="0" smtClean="0">
                <a:solidFill>
                  <a:schemeClr val="dk1"/>
                </a:solidFill>
                <a:latin typeface="+mn-lt"/>
                <a:ea typeface="Calibri"/>
                <a:cs typeface="Calibri"/>
                <a:sym typeface="Calibri"/>
              </a:rPr>
              <a:t> standards.  Since the content has not changed significantly, we now have the opportunity to place the focus on the Practices… and doing so places more emphasis on student thinking and processing, which is what we want.</a:t>
            </a:r>
          </a:p>
          <a:p>
            <a:pPr>
              <a:buSzPct val="25000"/>
            </a:pPr>
            <a:endParaRPr lang="en-US" b="0" baseline="0" dirty="0" smtClean="0">
              <a:solidFill>
                <a:schemeClr val="dk1"/>
              </a:solidFill>
              <a:latin typeface="+mn-lt"/>
              <a:ea typeface="Calibri"/>
              <a:cs typeface="Calibri"/>
              <a:sym typeface="Calibri"/>
            </a:endParaRPr>
          </a:p>
          <a:p>
            <a:pPr>
              <a:buSzPct val="25000"/>
            </a:pPr>
            <a:r>
              <a:rPr lang="en-US" b="0" baseline="0" dirty="0" smtClean="0">
                <a:solidFill>
                  <a:schemeClr val="dk1"/>
                </a:solidFill>
                <a:latin typeface="+mn-lt"/>
                <a:ea typeface="Calibri"/>
                <a:cs typeface="Calibri"/>
                <a:sym typeface="Calibri"/>
              </a:rPr>
              <a:t>Turn your papers face down, and put your phones away – no looking this up!  </a:t>
            </a:r>
          </a:p>
          <a:p>
            <a:pPr>
              <a:buSzPct val="25000"/>
            </a:pPr>
            <a:r>
              <a:rPr lang="en-US" b="0" baseline="0" dirty="0" smtClean="0">
                <a:solidFill>
                  <a:schemeClr val="dk1"/>
                </a:solidFill>
                <a:latin typeface="+mn-lt"/>
                <a:ea typeface="Calibri"/>
                <a:cs typeface="Calibri"/>
                <a:sym typeface="Calibri"/>
              </a:rPr>
              <a:t>Grab a post it note and a pen.  </a:t>
            </a:r>
          </a:p>
          <a:p>
            <a:pPr>
              <a:buSzPct val="25000"/>
            </a:pPr>
            <a:r>
              <a:rPr lang="en-US" b="0" baseline="0" dirty="0" smtClean="0">
                <a:solidFill>
                  <a:schemeClr val="dk1"/>
                </a:solidFill>
                <a:latin typeface="+mn-lt"/>
                <a:ea typeface="Calibri"/>
                <a:cs typeface="Calibri"/>
                <a:sym typeface="Calibri"/>
              </a:rPr>
              <a:t>Walk around the room for the next 5 minutes and ask your colleagues.  See if you can list all of the Standards for Mathematical Practices on your post-it note.  Ready?   Go!</a:t>
            </a:r>
          </a:p>
          <a:p>
            <a:pPr>
              <a:buSzPct val="25000"/>
            </a:pPr>
            <a:endParaRPr lang="en-US" b="0" baseline="0" dirty="0" smtClean="0">
              <a:solidFill>
                <a:schemeClr val="dk1"/>
              </a:solidFill>
              <a:latin typeface="+mn-lt"/>
              <a:ea typeface="Calibri"/>
              <a:cs typeface="Calibri"/>
              <a:sym typeface="Calibri"/>
            </a:endParaRPr>
          </a:p>
          <a:p>
            <a:pPr>
              <a:buSzPct val="25000"/>
            </a:pPr>
            <a:r>
              <a:rPr lang="en-US" b="1" baseline="0" dirty="0" smtClean="0">
                <a:solidFill>
                  <a:schemeClr val="dk1"/>
                </a:solidFill>
                <a:latin typeface="+mn-lt"/>
                <a:ea typeface="Calibri"/>
                <a:cs typeface="Calibri"/>
                <a:sym typeface="Calibri"/>
              </a:rPr>
              <a:t>&lt;Call the participants back after 5 minutes (or shorter if they seem to be drifting off topic).  Then click through the Practices listed on the slide one by one so they can check their lists.&gt;</a:t>
            </a:r>
            <a:r>
              <a:rPr lang="en-US" b="0" baseline="0" dirty="0" smtClean="0">
                <a:solidFill>
                  <a:schemeClr val="dk1"/>
                </a:solidFill>
                <a:latin typeface="+mn-lt"/>
                <a:ea typeface="Calibri"/>
                <a:cs typeface="Calibri"/>
                <a:sym typeface="Calibri"/>
              </a:rPr>
              <a:t> </a:t>
            </a:r>
          </a:p>
          <a:p>
            <a:pPr>
              <a:buSzPct val="25000"/>
            </a:pPr>
            <a:endParaRPr lang="en-US" b="0" baseline="0" dirty="0" smtClean="0">
              <a:solidFill>
                <a:schemeClr val="dk1"/>
              </a:solidFill>
              <a:latin typeface="+mn-lt"/>
              <a:ea typeface="Calibri"/>
              <a:cs typeface="Calibri"/>
              <a:sym typeface="Calibri"/>
            </a:endParaRPr>
          </a:p>
          <a:p>
            <a:pPr>
              <a:buSzPct val="25000"/>
            </a:pPr>
            <a:r>
              <a:rPr lang="en-US" b="1" dirty="0" smtClean="0">
                <a:solidFill>
                  <a:schemeClr val="dk1"/>
                </a:solidFill>
                <a:ea typeface="Calibri"/>
                <a:cs typeface="Calibri"/>
                <a:sym typeface="Calibri"/>
              </a:rPr>
              <a:t>Then you can say – </a:t>
            </a:r>
            <a:r>
              <a:rPr lang="en-US" dirty="0" smtClean="0">
                <a:solidFill>
                  <a:schemeClr val="dk1"/>
                </a:solidFill>
                <a:ea typeface="Calibri"/>
                <a:cs typeface="Calibri"/>
                <a:sym typeface="Calibri"/>
              </a:rPr>
              <a:t>It </a:t>
            </a:r>
            <a:r>
              <a:rPr lang="en-US" dirty="0">
                <a:solidFill>
                  <a:schemeClr val="dk1"/>
                </a:solidFill>
                <a:ea typeface="Calibri"/>
                <a:cs typeface="Calibri"/>
                <a:sym typeface="Calibri"/>
              </a:rPr>
              <a:t>is vital that all students are engaged in </a:t>
            </a:r>
            <a:r>
              <a:rPr lang="en-US" i="1" dirty="0" smtClean="0">
                <a:solidFill>
                  <a:schemeClr val="dk1"/>
                </a:solidFill>
                <a:ea typeface="Calibri"/>
                <a:cs typeface="Calibri"/>
                <a:sym typeface="Calibri"/>
              </a:rPr>
              <a:t>ALL</a:t>
            </a:r>
            <a:r>
              <a:rPr lang="en-US" dirty="0" smtClean="0">
                <a:solidFill>
                  <a:schemeClr val="dk1"/>
                </a:solidFill>
                <a:ea typeface="Calibri"/>
                <a:cs typeface="Calibri"/>
                <a:sym typeface="Calibri"/>
              </a:rPr>
              <a:t> </a:t>
            </a:r>
            <a:r>
              <a:rPr lang="en-US" dirty="0">
                <a:solidFill>
                  <a:schemeClr val="dk1"/>
                </a:solidFill>
                <a:ea typeface="Calibri"/>
                <a:cs typeface="Calibri"/>
                <a:sym typeface="Calibri"/>
              </a:rPr>
              <a:t>of the Mathematical Practices to support their work on the content standards. </a:t>
            </a:r>
            <a:r>
              <a:rPr lang="en-US" dirty="0" smtClean="0">
                <a:solidFill>
                  <a:schemeClr val="dk1"/>
                </a:solidFill>
                <a:ea typeface="Calibri"/>
                <a:cs typeface="Calibri"/>
                <a:sym typeface="Calibri"/>
              </a:rPr>
              <a:t>Students </a:t>
            </a:r>
            <a:r>
              <a:rPr lang="en-US" dirty="0">
                <a:solidFill>
                  <a:schemeClr val="dk1"/>
                </a:solidFill>
                <a:ea typeface="Calibri"/>
                <a:cs typeface="Calibri"/>
                <a:sym typeface="Calibri"/>
              </a:rPr>
              <a:t>must have access to grade-level mathematics with a balance of rigor, and </a:t>
            </a:r>
            <a:r>
              <a:rPr lang="en-US" dirty="0" smtClean="0">
                <a:solidFill>
                  <a:schemeClr val="dk1"/>
                </a:solidFill>
                <a:ea typeface="Calibri"/>
                <a:cs typeface="Calibri"/>
                <a:sym typeface="Calibri"/>
              </a:rPr>
              <a:t>the standards must </a:t>
            </a:r>
            <a:r>
              <a:rPr lang="en-US" dirty="0">
                <a:solidFill>
                  <a:schemeClr val="dk1"/>
                </a:solidFill>
                <a:ea typeface="Calibri"/>
                <a:cs typeface="Calibri"/>
                <a:sym typeface="Calibri"/>
              </a:rPr>
              <a:t>be scaffolded into this </a:t>
            </a:r>
            <a:r>
              <a:rPr lang="en-US" dirty="0" smtClean="0">
                <a:solidFill>
                  <a:schemeClr val="dk1"/>
                </a:solidFill>
                <a:ea typeface="Calibri"/>
                <a:cs typeface="Calibri"/>
                <a:sym typeface="Calibri"/>
              </a:rPr>
              <a:t>content – working </a:t>
            </a:r>
            <a:r>
              <a:rPr lang="en-US" dirty="0">
                <a:solidFill>
                  <a:schemeClr val="dk1"/>
                </a:solidFill>
                <a:ea typeface="Calibri"/>
                <a:cs typeface="Calibri"/>
                <a:sym typeface="Calibri"/>
              </a:rPr>
              <a:t>toward independence without a simplification of tasks</a:t>
            </a:r>
            <a:r>
              <a:rPr lang="en-US" dirty="0" smtClean="0">
                <a:solidFill>
                  <a:schemeClr val="dk1"/>
                </a:solidFill>
                <a:ea typeface="Calibri"/>
                <a:cs typeface="Calibri"/>
                <a:sym typeface="Calibri"/>
              </a:rPr>
              <a:t>.</a:t>
            </a:r>
          </a:p>
          <a:p>
            <a:pPr>
              <a:buSzPct val="25000"/>
            </a:pPr>
            <a:endParaRPr lang="en-US" b="0" dirty="0" smtClean="0">
              <a:solidFill>
                <a:schemeClr val="dk1"/>
              </a:solidFill>
              <a:ea typeface="Calibri"/>
              <a:cs typeface="Calibri"/>
              <a:sym typeface="Calibri"/>
            </a:endParaRPr>
          </a:p>
          <a:p>
            <a:pPr>
              <a:buSzPct val="25000"/>
            </a:pPr>
            <a:r>
              <a:rPr lang="en-US" b="0" dirty="0" smtClean="0">
                <a:solidFill>
                  <a:schemeClr val="dk1"/>
                </a:solidFill>
                <a:ea typeface="Calibri"/>
                <a:cs typeface="Calibri"/>
                <a:sym typeface="Calibri"/>
              </a:rPr>
              <a:t>If you are looking for a more complete description of</a:t>
            </a:r>
            <a:r>
              <a:rPr lang="en-US" b="0" baseline="0" dirty="0" smtClean="0">
                <a:solidFill>
                  <a:schemeClr val="dk1"/>
                </a:solidFill>
                <a:ea typeface="Calibri"/>
                <a:cs typeface="Calibri"/>
                <a:sym typeface="Calibri"/>
              </a:rPr>
              <a:t> each Mathematical Practice, look in the Introduction of the Math Standards document.</a:t>
            </a:r>
          </a:p>
          <a:p>
            <a:pPr>
              <a:buSzPct val="25000"/>
            </a:pPr>
            <a:endParaRPr lang="en-US" b="0" baseline="0" dirty="0" smtClean="0">
              <a:solidFill>
                <a:schemeClr val="dk1"/>
              </a:solidFill>
              <a:ea typeface="Calibri"/>
              <a:cs typeface="Calibri"/>
              <a:sym typeface="Calibri"/>
            </a:endParaRPr>
          </a:p>
          <a:p>
            <a:pPr>
              <a:buSzPct val="25000"/>
            </a:pPr>
            <a:r>
              <a:rPr lang="en-US" b="0" baseline="0" dirty="0" smtClean="0">
                <a:solidFill>
                  <a:schemeClr val="dk1"/>
                </a:solidFill>
                <a:ea typeface="Calibri"/>
                <a:cs typeface="Calibri"/>
                <a:sym typeface="Calibri"/>
              </a:rPr>
              <a:t>A final note – Practices 4 and 5 are often confused:  MP 4, MODEL WITH MATHEMATICS, means applying math to the real world.  MP 5, USE APPROPRIATE TOOLS STRATEGICALLY includes the sentence, “</a:t>
            </a:r>
            <a:r>
              <a:rPr lang="en-US" dirty="0" smtClean="0"/>
              <a:t>These tools might include pencil and paper, </a:t>
            </a:r>
            <a:r>
              <a:rPr lang="en-US" b="1" u="sng" dirty="0" smtClean="0"/>
              <a:t>concrete models</a:t>
            </a:r>
            <a:r>
              <a:rPr lang="en-US" dirty="0" smtClean="0"/>
              <a:t>, a ruler, a protractor, a calculator, a spreadsheet, a computer algebra system, a statistical package, or dynamic geometry software”</a:t>
            </a:r>
          </a:p>
          <a:p>
            <a:endParaRPr lang="en-US" b="0" baseline="0" dirty="0" smtClean="0"/>
          </a:p>
          <a:p>
            <a:r>
              <a:rPr lang="en-US" sz="1200" b="1" dirty="0" smtClean="0">
                <a:latin typeface="+mn-lt"/>
              </a:rPr>
              <a:t>Additional Notes – </a:t>
            </a:r>
            <a:r>
              <a:rPr lang="en-US" sz="1200" b="0" i="0" dirty="0" smtClean="0">
                <a:solidFill>
                  <a:schemeClr val="dk1"/>
                </a:solidFill>
                <a:latin typeface="+mn-lt"/>
                <a:ea typeface="Calibri"/>
                <a:cs typeface="Calibri"/>
                <a:sym typeface="Calibri"/>
              </a:rPr>
              <a:t>None</a:t>
            </a:r>
            <a:endParaRPr lang="en-US" b="0" dirty="0" smtClean="0">
              <a:solidFill>
                <a:schemeClr val="dk1"/>
              </a:solidFill>
              <a:ea typeface="Calibri"/>
              <a:cs typeface="Calibri"/>
              <a:sym typeface="Calibri"/>
            </a:endParaRPr>
          </a:p>
        </p:txBody>
      </p:sp>
      <p:sp>
        <p:nvSpPr>
          <p:cNvPr id="4" name="Slide Number Placeholder 3"/>
          <p:cNvSpPr>
            <a:spLocks noGrp="1"/>
          </p:cNvSpPr>
          <p:nvPr>
            <p:ph type="sldNum" sz="quarter" idx="10"/>
          </p:nvPr>
        </p:nvSpPr>
        <p:spPr/>
        <p:txBody>
          <a:bodyPr/>
          <a:lstStyle/>
          <a:p>
            <a:fld id="{39C85991-466C-4888-B3AE-1E8FCB3216E1}" type="slidenum">
              <a:rPr lang="en-US" smtClean="0"/>
              <a:t>16</a:t>
            </a:fld>
            <a:endParaRPr lang="en-US"/>
          </a:p>
        </p:txBody>
      </p:sp>
    </p:spTree>
    <p:extLst>
      <p:ext uri="{BB962C8B-B14F-4D97-AF65-F5344CB8AC3E}">
        <p14:creationId xmlns:p14="http://schemas.microsoft.com/office/powerpoint/2010/main" val="710449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&lt;MP = Mathematical Practice&gt;</a:t>
            </a:r>
            <a:endParaRPr lang="en-US" b="1" dirty="0" smtClean="0"/>
          </a:p>
          <a:p>
            <a:endParaRPr lang="en-US" b="1" dirty="0" smtClean="0"/>
          </a:p>
          <a:p>
            <a:r>
              <a:rPr lang="en-US" b="1" dirty="0" smtClean="0"/>
              <a:t>What you can say</a:t>
            </a:r>
            <a:r>
              <a:rPr lang="en-US" b="1" baseline="0" dirty="0" smtClean="0"/>
              <a:t> – </a:t>
            </a:r>
            <a:r>
              <a:rPr lang="en-US" dirty="0" smtClean="0"/>
              <a:t>Without MP1, math isn’t happening!</a:t>
            </a:r>
            <a:r>
              <a:rPr lang="en-US" baseline="0" dirty="0" smtClean="0"/>
              <a:t>  MP1 is</a:t>
            </a:r>
            <a:r>
              <a:rPr lang="en-US" dirty="0" smtClean="0"/>
              <a:t> make sense of problems and persevere in solving them.</a:t>
            </a:r>
          </a:p>
          <a:p>
            <a:endParaRPr lang="en-US" dirty="0" smtClean="0"/>
          </a:p>
          <a:p>
            <a:r>
              <a:rPr lang="en-US" dirty="0" smtClean="0"/>
              <a:t>All the other math practices sit in service of this goal, because if a student gives up, there is no opportunity for any other mathematical thinking to occur.</a:t>
            </a:r>
          </a:p>
          <a:p>
            <a:endParaRPr lang="en-US" dirty="0" smtClean="0"/>
          </a:p>
          <a:p>
            <a:r>
              <a:rPr lang="en-US" dirty="0" smtClean="0"/>
              <a:t>MPs 2, 7, and 8</a:t>
            </a:r>
          </a:p>
          <a:p>
            <a:r>
              <a:rPr lang="en-US" dirty="0" smtClean="0"/>
              <a:t>These three practices describe three different avenues of mathematical thinking that provide entry into, and through, all kinds of math problems. It is crucial that students develop facility with all three of these types of thinking.  This allows them to develop the tenacity it takes to persevere through complex math problems where problem-solving dead ends or computational road blocks require the problem solver to try another avenue.</a:t>
            </a:r>
          </a:p>
          <a:p>
            <a:endParaRPr lang="en-US" dirty="0" smtClean="0"/>
          </a:p>
          <a:p>
            <a:r>
              <a:rPr lang="en-US" dirty="0" smtClean="0"/>
              <a:t>MPs 3, 4, 5, 6</a:t>
            </a:r>
          </a:p>
          <a:p>
            <a:r>
              <a:rPr lang="en-US" dirty="0" smtClean="0"/>
              <a:t>These practices describe important ways to navigate down each avenue.</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rPr>
              <a:t>Additional Notes – </a:t>
            </a:r>
            <a:r>
              <a:rPr lang="en-US" sz="1200" b="0" i="0" dirty="0" smtClean="0">
                <a:solidFill>
                  <a:schemeClr val="dk1"/>
                </a:solidFill>
                <a:latin typeface="+mn-lt"/>
                <a:ea typeface="Calibri"/>
                <a:cs typeface="Calibri"/>
                <a:sym typeface="Calibri"/>
              </a:rPr>
              <a:t>None</a:t>
            </a:r>
            <a:endParaRPr lang="en-US" b="0" dirty="0" smtClean="0">
              <a:solidFill>
                <a:schemeClr val="dk1"/>
              </a:solidFill>
              <a:ea typeface="Calibri"/>
              <a:cs typeface="Calibri"/>
              <a:sym typeface="Calibri"/>
            </a:endParaRPr>
          </a:p>
          <a:p>
            <a:endParaRPr lang="en-US" dirty="0"/>
          </a:p>
        </p:txBody>
      </p:sp>
      <p:sp>
        <p:nvSpPr>
          <p:cNvPr id="4" name="Slide Number Placeholder 3"/>
          <p:cNvSpPr>
            <a:spLocks noGrp="1"/>
          </p:cNvSpPr>
          <p:nvPr>
            <p:ph type="sldNum" sz="quarter" idx="10"/>
          </p:nvPr>
        </p:nvSpPr>
        <p:spPr/>
        <p:txBody>
          <a:bodyPr/>
          <a:lstStyle/>
          <a:p>
            <a:fld id="{39C85991-466C-4888-B3AE-1E8FCB3216E1}" type="slidenum">
              <a:rPr lang="en-US" smtClean="0"/>
              <a:t>17</a:t>
            </a:fld>
            <a:endParaRPr lang="en-US"/>
          </a:p>
        </p:txBody>
      </p:sp>
    </p:spTree>
    <p:extLst>
      <p:ext uri="{BB962C8B-B14F-4D97-AF65-F5344CB8AC3E}">
        <p14:creationId xmlns:p14="http://schemas.microsoft.com/office/powerpoint/2010/main" val="910754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What you can say – </a:t>
            </a:r>
            <a:r>
              <a:rPr lang="en-US" dirty="0" smtClean="0"/>
              <a:t>When you are looking to</a:t>
            </a:r>
            <a:r>
              <a:rPr lang="en-US" baseline="0" dirty="0" smtClean="0"/>
              <a:t> find connecting Mathematical Practices, check beneath the content standards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smtClean="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rPr>
              <a:t>Additional Notes – </a:t>
            </a:r>
            <a:r>
              <a:rPr lang="en-US" sz="1200" b="0" i="0" dirty="0" smtClean="0">
                <a:solidFill>
                  <a:schemeClr val="dk1"/>
                </a:solidFill>
                <a:latin typeface="+mn-lt"/>
                <a:ea typeface="Calibri"/>
                <a:cs typeface="Calibri"/>
                <a:sym typeface="Calibri"/>
              </a:rPr>
              <a:t>None</a:t>
            </a:r>
            <a:r>
              <a:rPr lang="en-US" dirty="0" smtClean="0"/>
              <a:t>  </a:t>
            </a:r>
            <a:endParaRPr lang="en-US" dirty="0"/>
          </a:p>
        </p:txBody>
      </p:sp>
      <p:sp>
        <p:nvSpPr>
          <p:cNvPr id="4" name="Slide Number Placeholder 3"/>
          <p:cNvSpPr>
            <a:spLocks noGrp="1"/>
          </p:cNvSpPr>
          <p:nvPr>
            <p:ph type="sldNum" sz="quarter" idx="10"/>
          </p:nvPr>
        </p:nvSpPr>
        <p:spPr/>
        <p:txBody>
          <a:bodyPr/>
          <a:lstStyle/>
          <a:p>
            <a:fld id="{39C85991-466C-4888-B3AE-1E8FCB3216E1}" type="slidenum">
              <a:rPr lang="en-US" smtClean="0"/>
              <a:t>18</a:t>
            </a:fld>
            <a:endParaRPr lang="en-US"/>
          </a:p>
        </p:txBody>
      </p:sp>
    </p:spTree>
    <p:extLst>
      <p:ext uri="{BB962C8B-B14F-4D97-AF65-F5344CB8AC3E}">
        <p14:creationId xmlns:p14="http://schemas.microsoft.com/office/powerpoint/2010/main" val="34700324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you can say</a:t>
            </a:r>
            <a:r>
              <a:rPr lang="en-US" b="1" dirty="0" smtClean="0"/>
              <a:t>:</a:t>
            </a:r>
            <a:r>
              <a:rPr lang="en-US" b="0" dirty="0" smtClean="0"/>
              <a:t>  Okay – we have reviewed Rigor and the Practices </a:t>
            </a:r>
            <a:r>
              <a:rPr lang="en-US" b="0" baseline="0" dirty="0" smtClean="0"/>
              <a:t>because they are an integral part of </a:t>
            </a:r>
            <a:r>
              <a:rPr lang="en-US" b="0" i="1" baseline="0" dirty="0" smtClean="0"/>
              <a:t>INSTRUCTING</a:t>
            </a:r>
            <a:r>
              <a:rPr lang="en-US" b="0" i="0" baseline="0" dirty="0" smtClean="0"/>
              <a:t> the standards.  Therefore, they are critical to the unpacking process.  Now we can start the full unpacking of a standard.  </a:t>
            </a:r>
          </a:p>
          <a:p>
            <a:endParaRPr lang="en-US" b="0" i="0" u="non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Let’s put this in context again.  You have already prioritized your standards.  We are now going to take one of those high priority standards and really dig into it.  We want to break it down to a level that allows us to fully understand what we are supposed to do with it, what the students should walk away with, and how it connects to prior and future learning.</a:t>
            </a:r>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smtClean="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rPr>
              <a:t>Additional Notes – </a:t>
            </a:r>
            <a:r>
              <a:rPr lang="en-US" sz="1200" b="0" i="0" dirty="0" smtClean="0">
                <a:solidFill>
                  <a:schemeClr val="dk1"/>
                </a:solidFill>
                <a:latin typeface="+mn-lt"/>
                <a:ea typeface="Calibri"/>
                <a:cs typeface="Calibri"/>
                <a:sym typeface="Calibri"/>
              </a:rPr>
              <a:t>None</a:t>
            </a:r>
            <a:endParaRPr lang="en-US" b="0" dirty="0" smtClean="0">
              <a:solidFill>
                <a:schemeClr val="dk1"/>
              </a:solidFill>
              <a:ea typeface="Calibri"/>
              <a:cs typeface="Calibri"/>
              <a:sym typeface="Calibri"/>
            </a:endParaRPr>
          </a:p>
          <a:p>
            <a:endParaRPr lang="en-US" b="0" u="none" dirty="0"/>
          </a:p>
        </p:txBody>
      </p:sp>
      <p:sp>
        <p:nvSpPr>
          <p:cNvPr id="4" name="Slide Number Placeholder 3"/>
          <p:cNvSpPr>
            <a:spLocks noGrp="1"/>
          </p:cNvSpPr>
          <p:nvPr>
            <p:ph type="sldNum" sz="quarter" idx="10"/>
          </p:nvPr>
        </p:nvSpPr>
        <p:spPr/>
        <p:txBody>
          <a:bodyPr/>
          <a:lstStyle/>
          <a:p>
            <a:fld id="{39C85991-466C-4888-B3AE-1E8FCB3216E1}" type="slidenum">
              <a:rPr lang="en-US" smtClean="0"/>
              <a:t>19</a:t>
            </a:fld>
            <a:endParaRPr lang="en-US"/>
          </a:p>
        </p:txBody>
      </p:sp>
    </p:spTree>
    <p:extLst>
      <p:ext uri="{BB962C8B-B14F-4D97-AF65-F5344CB8AC3E}">
        <p14:creationId xmlns:p14="http://schemas.microsoft.com/office/powerpoint/2010/main" val="1859295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you can </a:t>
            </a:r>
            <a:r>
              <a:rPr lang="en-US" b="1" dirty="0" smtClean="0"/>
              <a:t>say</a:t>
            </a:r>
            <a:r>
              <a:rPr lang="en-US" b="1" baseline="0" dirty="0" smtClean="0"/>
              <a:t> – </a:t>
            </a:r>
            <a:r>
              <a:rPr lang="en-US" b="0" baseline="0" dirty="0" smtClean="0"/>
              <a:t>T</a:t>
            </a:r>
            <a:r>
              <a:rPr lang="en-US" dirty="0" smtClean="0"/>
              <a:t>he </a:t>
            </a:r>
            <a:r>
              <a:rPr lang="en-US" dirty="0"/>
              <a:t>unpacking document is not a lesson plan, but rather an analysis of a grade-level standard that can be utilized to have collaborative conversations about what students need to know and be able to do.  </a:t>
            </a:r>
          </a:p>
          <a:p>
            <a:endParaRPr lang="en-US" dirty="0"/>
          </a:p>
          <a:p>
            <a:r>
              <a:rPr lang="en-US" dirty="0"/>
              <a:t>The unpacking document is arranged in three sections which contain five integral steps of the unpacking process:</a:t>
            </a:r>
          </a:p>
          <a:p>
            <a:pPr marL="232943" indent="-232943">
              <a:buFont typeface="+mj-lt"/>
              <a:buAutoNum type="arabicPeriod"/>
            </a:pPr>
            <a:r>
              <a:rPr lang="en-US" dirty="0"/>
              <a:t>Analyzing How the standard relates to its Domain and Cluster</a:t>
            </a:r>
          </a:p>
          <a:p>
            <a:pPr marL="232943" indent="-232943">
              <a:buFont typeface="+mj-lt"/>
              <a:buAutoNum type="arabicPeriod"/>
            </a:pPr>
            <a:r>
              <a:rPr lang="en-US" dirty="0"/>
              <a:t>Identifying Learning Targets</a:t>
            </a:r>
          </a:p>
          <a:p>
            <a:pPr marL="232943" indent="-232943">
              <a:buFont typeface="+mj-lt"/>
              <a:buAutoNum type="arabicPeriod"/>
            </a:pPr>
            <a:r>
              <a:rPr lang="en-US" dirty="0"/>
              <a:t>Identifying foundational understanding</a:t>
            </a:r>
          </a:p>
          <a:p>
            <a:pPr marL="232943" indent="-232943">
              <a:buFont typeface="+mj-lt"/>
              <a:buAutoNum type="arabicPeriod"/>
            </a:pPr>
            <a:r>
              <a:rPr lang="en-US" dirty="0"/>
              <a:t>Reflecting on the Aspects of Rigor and the standards for Mathematical Practice</a:t>
            </a:r>
          </a:p>
          <a:p>
            <a:pPr marL="232943" indent="-232943">
              <a:buFont typeface="+mj-lt"/>
              <a:buAutoNum type="arabicPeriod"/>
            </a:pPr>
            <a:r>
              <a:rPr lang="en-US" dirty="0"/>
              <a:t>Designing Examples to support current instruction of the content standard and the attainment of the learning targets</a:t>
            </a:r>
          </a:p>
          <a:p>
            <a:endParaRPr lang="en-US" dirty="0"/>
          </a:p>
          <a:p>
            <a:r>
              <a:rPr lang="en-US" b="1" dirty="0"/>
              <a:t>DO:  </a:t>
            </a:r>
            <a:r>
              <a:rPr lang="en-US" dirty="0"/>
              <a:t>Have each participant take out their guide. Step them through and explain the purpose for each section.</a:t>
            </a:r>
          </a:p>
          <a:p>
            <a:r>
              <a:rPr lang="en-US" b="1" dirty="0"/>
              <a:t>Section 1: </a:t>
            </a:r>
            <a:r>
              <a:rPr lang="en-US" dirty="0"/>
              <a:t>Highlights how an individual standard relates to the key ideas and concepts of the individual cluster as well as the Domain it belongs in.</a:t>
            </a:r>
          </a:p>
          <a:p>
            <a:r>
              <a:rPr lang="en-US" b="1" dirty="0"/>
              <a:t>Section 2:  </a:t>
            </a:r>
            <a:r>
              <a:rPr lang="en-US" dirty="0"/>
              <a:t>Learning targets, Aspects of Rigor, Mathematical practices and Foundational Understanding are highlighted in this section.  </a:t>
            </a:r>
          </a:p>
          <a:p>
            <a:pPr marL="174708" indent="-174708">
              <a:buFont typeface="Arial" panose="020B0604020202020204" pitchFamily="34" charset="0"/>
              <a:buChar char="•"/>
            </a:pPr>
            <a:r>
              <a:rPr lang="en-US" i="1" u="sng" dirty="0"/>
              <a:t>Learning Targets </a:t>
            </a:r>
            <a:r>
              <a:rPr lang="en-US" dirty="0"/>
              <a:t>are brief, concise statements written in student friendly language that describes what a student can do when demonstrating mastery of the standard.  The targets should be observable and measureable. </a:t>
            </a:r>
          </a:p>
          <a:p>
            <a:pPr marL="174708" indent="-174708">
              <a:buFont typeface="Arial" panose="020B0604020202020204" pitchFamily="34" charset="0"/>
              <a:buChar char="•"/>
            </a:pPr>
            <a:r>
              <a:rPr lang="en-US" dirty="0"/>
              <a:t>The standards present a balance approach to mathematics that stresses equally the aspects of </a:t>
            </a:r>
            <a:r>
              <a:rPr lang="en-US" i="1" u="sng" dirty="0"/>
              <a:t>Rigor</a:t>
            </a:r>
            <a:r>
              <a:rPr lang="en-US" dirty="0"/>
              <a:t>:  conceptual understanding, procedural skill and fluency, and application. The Glossary of Verbs contains a list of verbs that appear throughout the standards and are explained in the context in which they are used.  This resource will help when determining the aspects of rigor.   </a:t>
            </a:r>
          </a:p>
          <a:p>
            <a:pPr marL="174708" indent="-174708">
              <a:buFont typeface="Arial" panose="020B0604020202020204" pitchFamily="34" charset="0"/>
              <a:buChar char="•"/>
            </a:pPr>
            <a:r>
              <a:rPr lang="en-US" dirty="0"/>
              <a:t>The </a:t>
            </a:r>
            <a:r>
              <a:rPr lang="en-US" i="1" u="sng" dirty="0"/>
              <a:t>Mathematical Practice Standards</a:t>
            </a:r>
            <a:r>
              <a:rPr lang="en-US" dirty="0"/>
              <a:t> are the key principles that support mathematical thinking and actions for our students.   The Mathematical Practices are further explained in the standards document starting on page 7. The Engage NY modules are another resource that can help when aligning the practices to the content standards.  </a:t>
            </a:r>
          </a:p>
          <a:p>
            <a:pPr marL="174708" indent="-174708">
              <a:buFont typeface="Arial" panose="020B0604020202020204" pitchFamily="34" charset="0"/>
              <a:buChar char="•"/>
            </a:pPr>
            <a:r>
              <a:rPr lang="en-US" dirty="0"/>
              <a:t>The NYS Next Generation Mathematics Learning Standards were developed with a purposeful progression of learning across grade levels.  Identifying </a:t>
            </a:r>
            <a:r>
              <a:rPr lang="en-US" i="1" u="sng" dirty="0"/>
              <a:t>foundational understanding </a:t>
            </a:r>
            <a:r>
              <a:rPr lang="en-US" dirty="0"/>
              <a:t>provides educators with an insight into the relevance of a standard, and helps when addressing the unfinished learning that students may have.</a:t>
            </a:r>
          </a:p>
          <a:p>
            <a:r>
              <a:rPr lang="en-US" b="1" dirty="0"/>
              <a:t>Section 3:  </a:t>
            </a:r>
            <a:r>
              <a:rPr lang="en-US" dirty="0"/>
              <a:t>Key instructional tasks that support instruction and the attainment of the learning targets are added to this section.  The standards are designed to encourage flexible learning, learning that is accessible to all.  An example would be to highlight the progression from concrete, to pictorial (visual), to abstract.</a:t>
            </a:r>
            <a:endParaRPr lang="en-US" b="1" dirty="0"/>
          </a:p>
          <a:p>
            <a:endParaRPr lang="en-US" b="1" u="none" baseline="0" dirty="0" smtClean="0"/>
          </a:p>
          <a:p>
            <a:r>
              <a:rPr lang="en-US" b="1" u="none" baseline="0" dirty="0" smtClean="0"/>
              <a:t>Purpose of the Document:</a:t>
            </a:r>
          </a:p>
          <a:p>
            <a:pPr marL="174708" indent="-174708">
              <a:buFont typeface="Arial" panose="020B0604020202020204" pitchFamily="34" charset="0"/>
              <a:buChar char="•"/>
            </a:pPr>
            <a:r>
              <a:rPr lang="en-US" b="0" u="none" baseline="0" dirty="0" smtClean="0"/>
              <a:t>Explanation and clarity of each standard</a:t>
            </a:r>
          </a:p>
          <a:p>
            <a:pPr marL="174708" indent="-174708">
              <a:buFont typeface="Arial" panose="020B0604020202020204" pitchFamily="34" charset="0"/>
              <a:buChar char="•"/>
            </a:pPr>
            <a:r>
              <a:rPr lang="en-US" b="0" u="none" baseline="0" dirty="0" smtClean="0"/>
              <a:t>Provides examples that can be used </a:t>
            </a:r>
            <a:r>
              <a:rPr lang="en-US" b="0" i="1" u="sng" baseline="0" dirty="0" smtClean="0"/>
              <a:t>in conjunction with </a:t>
            </a:r>
            <a:r>
              <a:rPr lang="en-US" b="0" u="none" baseline="0" dirty="0" smtClean="0"/>
              <a:t>current teaching practices</a:t>
            </a:r>
          </a:p>
          <a:p>
            <a:pPr marL="465887" lvl="1"/>
            <a:r>
              <a:rPr lang="en-US" b="0" u="none" baseline="0" dirty="0" smtClean="0"/>
              <a:t>(Note:  The examples are not necessarily an expectation on the assessment)</a:t>
            </a:r>
          </a:p>
          <a:p>
            <a:endParaRPr lang="en-US" b="0" u="none" dirty="0" smtClean="0"/>
          </a:p>
          <a:p>
            <a:r>
              <a:rPr lang="en-US" b="1" u="sng" dirty="0" smtClean="0"/>
              <a:t>Needs:</a:t>
            </a:r>
          </a:p>
          <a:p>
            <a:r>
              <a:rPr lang="en-US" b="0" u="none" dirty="0" smtClean="0"/>
              <a:t>Each</a:t>
            </a:r>
            <a:r>
              <a:rPr lang="en-US" b="0" u="none" baseline="0" dirty="0" smtClean="0"/>
              <a:t> participant will need a copy of the Unpacking Guide, and a blank Unpacking template</a:t>
            </a:r>
          </a:p>
          <a:p>
            <a:endParaRPr lang="en-US" b="0" u="none" dirty="0" smtClean="0"/>
          </a:p>
          <a:p>
            <a:r>
              <a:rPr lang="en-US" sz="1200" b="1" dirty="0" smtClean="0"/>
              <a:t>Additional Notes – </a:t>
            </a:r>
            <a:r>
              <a:rPr lang="en-US" sz="1200" b="0" dirty="0" smtClean="0"/>
              <a:t>None</a:t>
            </a:r>
            <a:endParaRPr lang="en-US" b="0" u="none" dirty="0"/>
          </a:p>
        </p:txBody>
      </p:sp>
      <p:sp>
        <p:nvSpPr>
          <p:cNvPr id="4" name="Slide Number Placeholder 3"/>
          <p:cNvSpPr>
            <a:spLocks noGrp="1"/>
          </p:cNvSpPr>
          <p:nvPr>
            <p:ph type="sldNum" sz="quarter" idx="10"/>
          </p:nvPr>
        </p:nvSpPr>
        <p:spPr/>
        <p:txBody>
          <a:bodyPr/>
          <a:lstStyle/>
          <a:p>
            <a:fld id="{39C85991-466C-4888-B3AE-1E8FCB3216E1}" type="slidenum">
              <a:rPr lang="en-US" smtClean="0"/>
              <a:t>2</a:t>
            </a:fld>
            <a:endParaRPr lang="en-US"/>
          </a:p>
        </p:txBody>
      </p:sp>
    </p:spTree>
    <p:extLst>
      <p:ext uri="{BB962C8B-B14F-4D97-AF65-F5344CB8AC3E}">
        <p14:creationId xmlns:p14="http://schemas.microsoft.com/office/powerpoint/2010/main" val="32917626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C85991-466C-4888-B3AE-1E8FCB3216E1}" type="slidenum">
              <a:rPr lang="en-US" smtClean="0"/>
              <a:t>20</a:t>
            </a:fld>
            <a:endParaRPr lang="en-US"/>
          </a:p>
        </p:txBody>
      </p:sp>
    </p:spTree>
    <p:extLst>
      <p:ext uri="{BB962C8B-B14F-4D97-AF65-F5344CB8AC3E}">
        <p14:creationId xmlns:p14="http://schemas.microsoft.com/office/powerpoint/2010/main" val="5412561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What you can say:  </a:t>
            </a:r>
            <a:r>
              <a:rPr lang="en-US" b="0" baseline="0" dirty="0" smtClean="0"/>
              <a:t>Take out the 6</a:t>
            </a:r>
            <a:r>
              <a:rPr lang="en-US" b="0" baseline="30000" dirty="0" smtClean="0"/>
              <a:t>th</a:t>
            </a:r>
            <a:r>
              <a:rPr lang="en-US" b="0" baseline="0" dirty="0" smtClean="0"/>
              <a:t> grade unpacking document sample.  You will also need to access a blank copy of the format, which can be found __________________.  Save a copy to ___________.  </a:t>
            </a:r>
          </a:p>
          <a:p>
            <a:endParaRPr lang="en-US" b="0" baseline="0" dirty="0" smtClean="0"/>
          </a:p>
          <a:p>
            <a:r>
              <a:rPr lang="en-US" b="1" baseline="0" dirty="0" smtClean="0"/>
              <a:t>&lt;Click to move on… do not spend a great deal of time on this page&gt;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smtClean="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rPr>
              <a:t>Additional Notes – </a:t>
            </a:r>
            <a:r>
              <a:rPr lang="en-US" sz="1200" b="0" dirty="0" smtClean="0">
                <a:latin typeface="+mn-lt"/>
              </a:rPr>
              <a:t>The</a:t>
            </a:r>
            <a:r>
              <a:rPr lang="en-US" sz="1200" b="0" baseline="0" dirty="0" smtClean="0">
                <a:latin typeface="+mn-lt"/>
              </a:rPr>
              <a:t> blank could be distributed either electronically or on paper.  Time can be saved by asking participants to download the blank prior to the workshop.</a:t>
            </a:r>
            <a:endParaRPr lang="en-US" b="0" dirty="0" smtClean="0">
              <a:solidFill>
                <a:schemeClr val="dk1"/>
              </a:solidFill>
              <a:ea typeface="Calibri"/>
              <a:cs typeface="Calibri"/>
              <a:sym typeface="Calibri"/>
            </a:endParaRPr>
          </a:p>
        </p:txBody>
      </p:sp>
      <p:sp>
        <p:nvSpPr>
          <p:cNvPr id="4" name="Slide Number Placeholder 3"/>
          <p:cNvSpPr>
            <a:spLocks noGrp="1"/>
          </p:cNvSpPr>
          <p:nvPr>
            <p:ph type="sldNum" sz="quarter" idx="10"/>
          </p:nvPr>
        </p:nvSpPr>
        <p:spPr/>
        <p:txBody>
          <a:bodyPr/>
          <a:lstStyle/>
          <a:p>
            <a:pPr defTabSz="465887">
              <a:defRPr/>
            </a:pPr>
            <a:fld id="{44AD1E0F-E81D-426A-BC77-2A4023359A51}" type="slidenum">
              <a:rPr lang="en-US">
                <a:solidFill>
                  <a:prstClr val="black"/>
                </a:solidFill>
                <a:latin typeface="Calibri" panose="020F0502020204030204"/>
              </a:rPr>
              <a:pPr defTabSz="465887">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1490531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What</a:t>
            </a:r>
            <a:r>
              <a:rPr lang="en-US" b="1" baseline="0" dirty="0" smtClean="0"/>
              <a:t> you can say –</a:t>
            </a:r>
            <a:r>
              <a:rPr lang="en-US" b="0" baseline="0" dirty="0" smtClean="0"/>
              <a:t> Finally, you will need access to the standards document. When you are looking for additional support, we recommend that you make use of the Broome-Tioga BOCES “Enhanced Version” of the Math Standards.</a:t>
            </a:r>
          </a:p>
          <a:p>
            <a:endParaRPr lang="en-US" b="1" baseline="0" dirty="0" smtClean="0"/>
          </a:p>
          <a:p>
            <a:r>
              <a:rPr lang="en-US" b="1" baseline="0" dirty="0" smtClean="0"/>
              <a:t>&lt;Give participants access to this – either the website now, or send them the link before the workshop&gt;</a:t>
            </a:r>
          </a:p>
          <a:p>
            <a:endParaRPr lang="en-US" b="1" baseline="0" dirty="0" smtClean="0"/>
          </a:p>
          <a:p>
            <a:r>
              <a:rPr lang="en-US" b="1" baseline="0" dirty="0" smtClean="0"/>
              <a:t>&lt;Click to open the standards, then go to this standard on page 79.  Show the “hover over” of the red text and the hyperlinks tied to the blue text.  Also show the “suitcase” – there are two standards unpacked at most grade levels as samples&gt;</a:t>
            </a:r>
            <a:endParaRPr lang="en-US" b="0" baseline="0" dirty="0" smtClean="0"/>
          </a:p>
          <a:p>
            <a:endParaRPr lang="en-US" b="1" baseline="0" dirty="0" smtClean="0"/>
          </a:p>
          <a:p>
            <a:r>
              <a:rPr lang="en-US" b="1" baseline="0" dirty="0" smtClean="0"/>
              <a:t>&lt;Don’t spend a ton of time here… move back to the unpacking&gt;</a:t>
            </a:r>
          </a:p>
          <a:p>
            <a:endParaRPr lang="en-US" b="1" baseline="0" dirty="0" smtClean="0"/>
          </a:p>
          <a:p>
            <a:r>
              <a:rPr lang="en-US" b="1" baseline="0" dirty="0" smtClean="0"/>
              <a:t>Additional Notes -- </a:t>
            </a:r>
            <a:r>
              <a:rPr lang="en-US" b="0" baseline="0" dirty="0" smtClean="0"/>
              <a:t> None</a:t>
            </a:r>
            <a:endParaRPr lang="en-US" b="1" baseline="0" dirty="0" smtClean="0"/>
          </a:p>
        </p:txBody>
      </p:sp>
      <p:sp>
        <p:nvSpPr>
          <p:cNvPr id="4" name="Slide Number Placeholder 3"/>
          <p:cNvSpPr>
            <a:spLocks noGrp="1"/>
          </p:cNvSpPr>
          <p:nvPr>
            <p:ph type="sldNum" sz="quarter" idx="10"/>
          </p:nvPr>
        </p:nvSpPr>
        <p:spPr/>
        <p:txBody>
          <a:bodyPr/>
          <a:lstStyle/>
          <a:p>
            <a:fld id="{39C85991-466C-4888-B3AE-1E8FCB3216E1}" type="slidenum">
              <a:rPr lang="en-US" smtClean="0"/>
              <a:t>22</a:t>
            </a:fld>
            <a:endParaRPr lang="en-US"/>
          </a:p>
        </p:txBody>
      </p:sp>
    </p:spTree>
    <p:extLst>
      <p:ext uri="{BB962C8B-B14F-4D97-AF65-F5344CB8AC3E}">
        <p14:creationId xmlns:p14="http://schemas.microsoft.com/office/powerpoint/2010/main" val="5301065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What you can say:  </a:t>
            </a:r>
            <a:r>
              <a:rPr lang="en-US" b="0" baseline="0" dirty="0" smtClean="0"/>
              <a:t>Together we will walk through the format using the sample as a guide.  After each section, you will have an opportunity to work on your own standard, so take a moment now to access a standard that you identified as a “priority standard.”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smtClean="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rPr>
              <a:t>Additional Notes – </a:t>
            </a:r>
            <a:r>
              <a:rPr lang="en-US" sz="1200" b="0" i="0" dirty="0" smtClean="0">
                <a:solidFill>
                  <a:schemeClr val="dk1"/>
                </a:solidFill>
                <a:latin typeface="+mn-lt"/>
                <a:cs typeface="Calibri"/>
                <a:sym typeface="Calibri"/>
              </a:rPr>
              <a:t>Be</a:t>
            </a:r>
            <a:r>
              <a:rPr lang="en-US" sz="1200" b="0" i="0" baseline="0" dirty="0" smtClean="0">
                <a:solidFill>
                  <a:schemeClr val="dk1"/>
                </a:solidFill>
                <a:latin typeface="+mn-lt"/>
                <a:cs typeface="Calibri"/>
                <a:sym typeface="Calibri"/>
              </a:rPr>
              <a:t> aware of your timing in the following slides.  Some people will be done early and some will belabor every point.  Find a happy medium.  You </a:t>
            </a:r>
            <a:r>
              <a:rPr lang="en-US" sz="1200" b="1" i="0" baseline="0" dirty="0" smtClean="0">
                <a:solidFill>
                  <a:schemeClr val="dk1"/>
                </a:solidFill>
                <a:latin typeface="+mn-lt"/>
                <a:cs typeface="Calibri"/>
                <a:sym typeface="Calibri"/>
              </a:rPr>
              <a:t>don’t</a:t>
            </a:r>
            <a:r>
              <a:rPr lang="en-US" sz="1200" b="0" i="0" baseline="0" dirty="0" smtClean="0">
                <a:solidFill>
                  <a:schemeClr val="dk1"/>
                </a:solidFill>
                <a:latin typeface="+mn-lt"/>
                <a:cs typeface="Calibri"/>
                <a:sym typeface="Calibri"/>
              </a:rPr>
              <a:t> have to wait until everyone is finished in order to move on.</a:t>
            </a:r>
            <a:endParaRPr lang="en-US" b="0" dirty="0" smtClean="0">
              <a:solidFill>
                <a:schemeClr val="dk1"/>
              </a:solidFill>
              <a:ea typeface="Calibri"/>
              <a:cs typeface="Calibri"/>
              <a:sym typeface="Calibri"/>
            </a:endParaRPr>
          </a:p>
        </p:txBody>
      </p:sp>
      <p:sp>
        <p:nvSpPr>
          <p:cNvPr id="4" name="Slide Number Placeholder 3"/>
          <p:cNvSpPr>
            <a:spLocks noGrp="1"/>
          </p:cNvSpPr>
          <p:nvPr>
            <p:ph type="sldNum" sz="quarter" idx="10"/>
          </p:nvPr>
        </p:nvSpPr>
        <p:spPr/>
        <p:txBody>
          <a:bodyPr/>
          <a:lstStyle/>
          <a:p>
            <a:pPr defTabSz="465887">
              <a:defRPr/>
            </a:pPr>
            <a:fld id="{44AD1E0F-E81D-426A-BC77-2A4023359A51}" type="slidenum">
              <a:rPr lang="en-US">
                <a:solidFill>
                  <a:prstClr val="black"/>
                </a:solidFill>
                <a:latin typeface="Calibri" panose="020F0502020204030204"/>
              </a:rPr>
              <a:pPr defTabSz="465887">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5789115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What you can say</a:t>
            </a:r>
            <a:r>
              <a:rPr lang="en-US" b="1" baseline="0" dirty="0" smtClean="0"/>
              <a:t> – </a:t>
            </a:r>
            <a:r>
              <a:rPr lang="en-US" b="0" baseline="0" dirty="0" smtClean="0"/>
              <a:t>The Grade and Domain are simple enough to fill out, as is the Grade Level Standard. (This is the standard that you are going to unpack.)  Some time, though, will need to be spent processing the Cluster.  </a:t>
            </a:r>
            <a:r>
              <a:rPr lang="en-US" b="1" baseline="0" dirty="0" smtClean="0"/>
              <a:t>&lt;Click for emphasis&gt;</a:t>
            </a:r>
            <a:endParaRPr lang="en-US"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smtClean="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rPr>
              <a:t>Additional Notes – </a:t>
            </a:r>
            <a:r>
              <a:rPr lang="en-US" sz="1200" b="0" i="0" dirty="0" smtClean="0">
                <a:solidFill>
                  <a:schemeClr val="dk1"/>
                </a:solidFill>
                <a:latin typeface="+mn-lt"/>
                <a:cs typeface="Calibri"/>
                <a:sym typeface="Calibri"/>
              </a:rPr>
              <a:t>Show</a:t>
            </a:r>
            <a:r>
              <a:rPr lang="en-US" sz="1200" b="0" i="0" baseline="0" dirty="0" smtClean="0">
                <a:solidFill>
                  <a:schemeClr val="dk1"/>
                </a:solidFill>
                <a:latin typeface="+mn-lt"/>
                <a:cs typeface="Calibri"/>
                <a:sym typeface="Calibri"/>
              </a:rPr>
              <a:t> the sections, then m</a:t>
            </a:r>
            <a:r>
              <a:rPr lang="en-US" sz="1200" b="0" i="0" dirty="0" smtClean="0">
                <a:solidFill>
                  <a:schemeClr val="dk1"/>
                </a:solidFill>
                <a:latin typeface="+mn-lt"/>
                <a:ea typeface="Calibri"/>
                <a:cs typeface="Calibri"/>
                <a:sym typeface="Calibri"/>
              </a:rPr>
              <a:t>ove immediately to the next slide.</a:t>
            </a:r>
            <a:endParaRPr lang="en-US" b="0" dirty="0" smtClean="0">
              <a:solidFill>
                <a:schemeClr val="dk1"/>
              </a:solidFill>
              <a:ea typeface="Calibri"/>
              <a:cs typeface="Calibri"/>
              <a:sym typeface="Calibri"/>
            </a:endParaRPr>
          </a:p>
        </p:txBody>
      </p:sp>
      <p:sp>
        <p:nvSpPr>
          <p:cNvPr id="4" name="Slide Number Placeholder 3"/>
          <p:cNvSpPr>
            <a:spLocks noGrp="1"/>
          </p:cNvSpPr>
          <p:nvPr>
            <p:ph type="sldNum" sz="quarter" idx="10"/>
          </p:nvPr>
        </p:nvSpPr>
        <p:spPr/>
        <p:txBody>
          <a:bodyPr/>
          <a:lstStyle/>
          <a:p>
            <a:fld id="{39C85991-466C-4888-B3AE-1E8FCB3216E1}" type="slidenum">
              <a:rPr lang="en-US" smtClean="0"/>
              <a:t>24</a:t>
            </a:fld>
            <a:endParaRPr lang="en-US"/>
          </a:p>
        </p:txBody>
      </p:sp>
    </p:spTree>
    <p:extLst>
      <p:ext uri="{BB962C8B-B14F-4D97-AF65-F5344CB8AC3E}">
        <p14:creationId xmlns:p14="http://schemas.microsoft.com/office/powerpoint/2010/main" val="31781729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You can say this – </a:t>
            </a:r>
            <a:r>
              <a:rPr lang="en-US" b="0" dirty="0" smtClean="0"/>
              <a:t>The cluster is above the standard, and</a:t>
            </a:r>
            <a:r>
              <a:rPr lang="en-US" b="0" baseline="0" dirty="0" smtClean="0"/>
              <a:t> that can be copied directly to the form </a:t>
            </a:r>
            <a:r>
              <a:rPr lang="en-US" b="1" baseline="0" dirty="0" smtClean="0"/>
              <a:t>&lt;point to the bold text, then click&gt;  </a:t>
            </a:r>
            <a:r>
              <a:rPr lang="en-US" b="0" baseline="0" dirty="0" smtClean="0"/>
              <a:t>What comes after is YOUR interpretation of the cluster in your own words.  What does it mean?  What is it asking for?  Remember that these documents are meant to help US understand where we need to guide the students, so putting this information into our own words forces us to process it deeply and put the standard into the context of the larger picture… the cluster.  </a:t>
            </a:r>
          </a:p>
          <a:p>
            <a:endParaRPr lang="en-US" b="0" baseline="0" dirty="0" smtClean="0"/>
          </a:p>
          <a:p>
            <a:r>
              <a:rPr lang="en-US" b="0" baseline="0" dirty="0" smtClean="0"/>
              <a:t>If you are looking for a little more depth on a cluster, you can go back to the NYS Modules.  They have some great descriptions of the intent.  Remember, though, that those are based in the Common Core, so there will be a few differences.</a:t>
            </a:r>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smtClean="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rPr>
              <a:t>Additional Notes – </a:t>
            </a:r>
            <a:r>
              <a:rPr lang="en-US" sz="1200" b="0" i="0" dirty="0" smtClean="0">
                <a:solidFill>
                  <a:schemeClr val="dk1"/>
                </a:solidFill>
                <a:latin typeface="+mn-lt"/>
                <a:cs typeface="Calibri"/>
                <a:sym typeface="Calibri"/>
              </a:rPr>
              <a:t>Walk through this,</a:t>
            </a:r>
            <a:r>
              <a:rPr lang="en-US" sz="1200" b="0" i="0" baseline="0" dirty="0" smtClean="0">
                <a:solidFill>
                  <a:schemeClr val="dk1"/>
                </a:solidFill>
                <a:latin typeface="+mn-lt"/>
                <a:cs typeface="Calibri"/>
                <a:sym typeface="Calibri"/>
              </a:rPr>
              <a:t> then m</a:t>
            </a:r>
            <a:r>
              <a:rPr lang="en-US" sz="1200" b="0" i="0" dirty="0" smtClean="0">
                <a:solidFill>
                  <a:schemeClr val="dk1"/>
                </a:solidFill>
                <a:latin typeface="+mn-lt"/>
                <a:ea typeface="Calibri"/>
                <a:cs typeface="Calibri"/>
                <a:sym typeface="Calibri"/>
              </a:rPr>
              <a:t>ove immediately to the next slide.</a:t>
            </a:r>
            <a:endParaRPr lang="en-US" b="0" dirty="0" smtClean="0">
              <a:solidFill>
                <a:schemeClr val="dk1"/>
              </a:solidFill>
              <a:ea typeface="Calibri"/>
              <a:cs typeface="Calibri"/>
              <a:sym typeface="Calibri"/>
            </a:endParaRPr>
          </a:p>
          <a:p>
            <a:endParaRPr lang="en-US" b="1" dirty="0"/>
          </a:p>
        </p:txBody>
      </p:sp>
      <p:sp>
        <p:nvSpPr>
          <p:cNvPr id="4" name="Slide Number Placeholder 3"/>
          <p:cNvSpPr>
            <a:spLocks noGrp="1"/>
          </p:cNvSpPr>
          <p:nvPr>
            <p:ph type="sldNum" sz="quarter" idx="10"/>
          </p:nvPr>
        </p:nvSpPr>
        <p:spPr/>
        <p:txBody>
          <a:bodyPr/>
          <a:lstStyle/>
          <a:p>
            <a:fld id="{39C85991-466C-4888-B3AE-1E8FCB3216E1}" type="slidenum">
              <a:rPr lang="en-US" smtClean="0"/>
              <a:t>25</a:t>
            </a:fld>
            <a:endParaRPr lang="en-US"/>
          </a:p>
        </p:txBody>
      </p:sp>
    </p:spTree>
    <p:extLst>
      <p:ext uri="{BB962C8B-B14F-4D97-AF65-F5344CB8AC3E}">
        <p14:creationId xmlns:p14="http://schemas.microsoft.com/office/powerpoint/2010/main" val="22114245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What you can say</a:t>
            </a:r>
            <a:r>
              <a:rPr lang="en-US" b="1" baseline="0" dirty="0" smtClean="0"/>
              <a:t> – </a:t>
            </a:r>
            <a:r>
              <a:rPr lang="en-US" b="0" baseline="0" dirty="0" smtClean="0"/>
              <a:t>Now it is your turn.  Take about 15 minutes to complete this section based on the prioritized standard that you selected.</a:t>
            </a:r>
          </a:p>
          <a:p>
            <a:endParaRPr lang="en-US" sz="1200" b="1" dirty="0" smtClean="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rPr>
              <a:t>Additional Notes – </a:t>
            </a:r>
            <a:r>
              <a:rPr lang="en-US" sz="1200" b="0" i="0" dirty="0" smtClean="0">
                <a:solidFill>
                  <a:schemeClr val="dk1"/>
                </a:solidFill>
                <a:latin typeface="+mn-lt"/>
                <a:cs typeface="Calibri"/>
                <a:sym typeface="Calibri"/>
              </a:rPr>
              <a:t>None.</a:t>
            </a:r>
            <a:endParaRPr lang="en-US" b="0" dirty="0" smtClean="0">
              <a:solidFill>
                <a:schemeClr val="dk1"/>
              </a:solidFill>
              <a:ea typeface="Calibri"/>
              <a:cs typeface="Calibri"/>
              <a:sym typeface="Calibri"/>
            </a:endParaRPr>
          </a:p>
        </p:txBody>
      </p:sp>
      <p:sp>
        <p:nvSpPr>
          <p:cNvPr id="4" name="Slide Number Placeholder 3"/>
          <p:cNvSpPr>
            <a:spLocks noGrp="1"/>
          </p:cNvSpPr>
          <p:nvPr>
            <p:ph type="sldNum" sz="quarter" idx="10"/>
          </p:nvPr>
        </p:nvSpPr>
        <p:spPr/>
        <p:txBody>
          <a:bodyPr/>
          <a:lstStyle/>
          <a:p>
            <a:fld id="{39C85991-466C-4888-B3AE-1E8FCB3216E1}" type="slidenum">
              <a:rPr lang="en-US" smtClean="0"/>
              <a:t>26</a:t>
            </a:fld>
            <a:endParaRPr lang="en-US"/>
          </a:p>
        </p:txBody>
      </p:sp>
    </p:spTree>
    <p:extLst>
      <p:ext uri="{BB962C8B-B14F-4D97-AF65-F5344CB8AC3E}">
        <p14:creationId xmlns:p14="http://schemas.microsoft.com/office/powerpoint/2010/main" val="6284009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What</a:t>
            </a:r>
            <a:r>
              <a:rPr lang="en-US" b="1" baseline="0" dirty="0" smtClean="0"/>
              <a:t> you can say – </a:t>
            </a:r>
            <a:r>
              <a:rPr lang="en-US" b="0" baseline="0" dirty="0" smtClean="0"/>
              <a:t>Now that we have an idea of the goal of this cluster, we can look at an individual standard </a:t>
            </a:r>
            <a:r>
              <a:rPr lang="en-US" b="0" u="sng" baseline="0" dirty="0" smtClean="0"/>
              <a:t>within</a:t>
            </a:r>
            <a:r>
              <a:rPr lang="en-US" b="0" baseline="0" dirty="0" smtClean="0"/>
              <a:t> the cluster.  We need to identify what the students should </a:t>
            </a:r>
            <a:r>
              <a:rPr lang="en-US" b="0" i="1" baseline="0" dirty="0" smtClean="0"/>
              <a:t>know</a:t>
            </a:r>
            <a:r>
              <a:rPr lang="en-US" b="0" baseline="0" dirty="0" smtClean="0"/>
              <a:t> and what they should </a:t>
            </a:r>
            <a:r>
              <a:rPr lang="en-US" b="0" i="1" baseline="0" dirty="0" smtClean="0"/>
              <a:t>be able to do </a:t>
            </a:r>
            <a:r>
              <a:rPr lang="en-US" b="0" baseline="0" dirty="0" smtClean="0"/>
              <a:t>by the time we have completed this standard.  Take a moment and compare the standard on the 6</a:t>
            </a:r>
            <a:r>
              <a:rPr lang="en-US" b="0" baseline="30000" dirty="0" smtClean="0"/>
              <a:t>th</a:t>
            </a:r>
            <a:r>
              <a:rPr lang="en-US" b="0" baseline="0" dirty="0" smtClean="0"/>
              <a:t> grade sample to the Performance/Knowledge Targets that have been identified.  </a:t>
            </a:r>
            <a:r>
              <a:rPr lang="en-US" b="1" baseline="0" dirty="0" smtClean="0"/>
              <a:t>&lt;Give some time for the participants to read and process&gt;</a:t>
            </a:r>
            <a:endParaRPr lang="en-US" b="0" baseline="0" dirty="0" smtClean="0"/>
          </a:p>
          <a:p>
            <a:endParaRPr lang="en-US" b="0" baseline="0" dirty="0" smtClean="0"/>
          </a:p>
          <a:p>
            <a:r>
              <a:rPr lang="en-US" b="0" baseline="0" dirty="0" smtClean="0"/>
              <a:t>What did you notice about the targets?</a:t>
            </a:r>
          </a:p>
          <a:p>
            <a:endParaRPr lang="en-US" b="0" baseline="0" dirty="0" smtClean="0"/>
          </a:p>
          <a:p>
            <a:r>
              <a:rPr lang="en-US" b="1" baseline="0" dirty="0" smtClean="0"/>
              <a:t>&lt;Based on the responses that you receive, you may want to emphasize the following:</a:t>
            </a:r>
          </a:p>
          <a:p>
            <a:r>
              <a:rPr lang="en-US" b="0" baseline="0" dirty="0" smtClean="0"/>
              <a:t>Notice that these all start with a verb.  Also note that the phrase “The students can…” is implied at the beginning of each of these phrases!  If we look at the second bullet, my students need to be able to </a:t>
            </a:r>
            <a:r>
              <a:rPr lang="en-US" b="0" i="1" u="sng" baseline="0" dirty="0" smtClean="0"/>
              <a:t>justify</a:t>
            </a:r>
            <a:r>
              <a:rPr lang="en-US" b="0" i="0" u="none" baseline="0" dirty="0" smtClean="0"/>
              <a:t> the meaning…  not simply restate a justification that I give them.</a:t>
            </a:r>
            <a:r>
              <a:rPr lang="en-US" b="1" i="0" u="none" baseline="0" dirty="0" smtClean="0"/>
              <a:t>&gt;</a:t>
            </a:r>
            <a:endParaRPr lang="en-US" b="0" i="0" u="none" baseline="0" dirty="0" smtClean="0"/>
          </a:p>
          <a:p>
            <a:endParaRPr lang="en-US" b="0" i="0" u="non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Look at your prioritized standard and the cluster that it belongs to – What are the “The students can…” statements that will let you know the children have mastered this standard?  Take about 15 minutes to complete this section based on the prioritized standard that you selected.</a:t>
            </a:r>
          </a:p>
          <a:p>
            <a:endParaRPr lang="en-US" b="0" i="0" u="none" baseline="0" dirty="0" smtClean="0"/>
          </a:p>
          <a:p>
            <a:r>
              <a:rPr lang="en-US" b="1" i="0" u="none" baseline="0" dirty="0" smtClean="0"/>
              <a:t>Additional Notes -- </a:t>
            </a:r>
            <a:r>
              <a:rPr lang="en-US" b="0" i="0" u="none" baseline="0" dirty="0" smtClean="0"/>
              <a:t> None</a:t>
            </a:r>
            <a:endParaRPr lang="en-US" b="1" dirty="0"/>
          </a:p>
        </p:txBody>
      </p:sp>
      <p:sp>
        <p:nvSpPr>
          <p:cNvPr id="4" name="Slide Number Placeholder 3"/>
          <p:cNvSpPr>
            <a:spLocks noGrp="1"/>
          </p:cNvSpPr>
          <p:nvPr>
            <p:ph type="sldNum" sz="quarter" idx="10"/>
          </p:nvPr>
        </p:nvSpPr>
        <p:spPr/>
        <p:txBody>
          <a:bodyPr/>
          <a:lstStyle/>
          <a:p>
            <a:fld id="{39C85991-466C-4888-B3AE-1E8FCB3216E1}" type="slidenum">
              <a:rPr lang="en-US" smtClean="0"/>
              <a:t>27</a:t>
            </a:fld>
            <a:endParaRPr lang="en-US"/>
          </a:p>
        </p:txBody>
      </p:sp>
    </p:spTree>
    <p:extLst>
      <p:ext uri="{BB962C8B-B14F-4D97-AF65-F5344CB8AC3E}">
        <p14:creationId xmlns:p14="http://schemas.microsoft.com/office/powerpoint/2010/main" val="40930543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What you can say – </a:t>
            </a:r>
            <a:r>
              <a:rPr lang="en-US" b="0" dirty="0" smtClean="0"/>
              <a:t>We have reviewed Aspects of Rigor and Mathematical Practices… Now</a:t>
            </a:r>
            <a:r>
              <a:rPr lang="en-US" b="0" baseline="0" dirty="0" smtClean="0"/>
              <a:t> it is time to put that knowledge to use.  </a:t>
            </a:r>
          </a:p>
          <a:p>
            <a:endParaRPr lang="en-US" b="0" baseline="0" dirty="0" smtClean="0"/>
          </a:p>
          <a:p>
            <a:r>
              <a:rPr lang="en-US" b="1" baseline="0" dirty="0" smtClean="0"/>
              <a:t>Additional Notes – </a:t>
            </a:r>
            <a:r>
              <a:rPr lang="en-US" b="0" baseline="0" dirty="0" smtClean="0"/>
              <a:t>NYS Education department did not include “answers” to these parts in their unpacked samples… we don’t know why…</a:t>
            </a:r>
            <a:endParaRPr lang="en-US" b="1" dirty="0"/>
          </a:p>
        </p:txBody>
      </p:sp>
      <p:sp>
        <p:nvSpPr>
          <p:cNvPr id="4" name="Slide Number Placeholder 3"/>
          <p:cNvSpPr>
            <a:spLocks noGrp="1"/>
          </p:cNvSpPr>
          <p:nvPr>
            <p:ph type="sldNum" sz="quarter" idx="10"/>
          </p:nvPr>
        </p:nvSpPr>
        <p:spPr/>
        <p:txBody>
          <a:bodyPr/>
          <a:lstStyle/>
          <a:p>
            <a:fld id="{39C85991-466C-4888-B3AE-1E8FCB3216E1}" type="slidenum">
              <a:rPr lang="en-US" smtClean="0"/>
              <a:t>28</a:t>
            </a:fld>
            <a:endParaRPr lang="en-US"/>
          </a:p>
        </p:txBody>
      </p:sp>
    </p:spTree>
    <p:extLst>
      <p:ext uri="{BB962C8B-B14F-4D97-AF65-F5344CB8AC3E}">
        <p14:creationId xmlns:p14="http://schemas.microsoft.com/office/powerpoint/2010/main" val="15935528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What</a:t>
            </a:r>
            <a:r>
              <a:rPr lang="en-US" b="1" baseline="0" dirty="0" smtClean="0"/>
              <a:t> you can say –</a:t>
            </a:r>
            <a:r>
              <a:rPr lang="en-US" b="0" baseline="0" dirty="0" smtClean="0"/>
              <a:t> Remember that you can always get additional support from the Enhanced Standards document.  </a:t>
            </a:r>
            <a:r>
              <a:rPr lang="en-US" b="1" baseline="0" dirty="0" smtClean="0"/>
              <a:t>&lt;Click&gt;</a:t>
            </a:r>
            <a:endParaRPr lang="en-US" b="0" baseline="0" dirty="0" smtClean="0"/>
          </a:p>
          <a:p>
            <a:endParaRPr lang="en-US" b="0" baseline="0" dirty="0" smtClean="0"/>
          </a:p>
          <a:p>
            <a:r>
              <a:rPr lang="en-US" b="1" baseline="0" dirty="0" smtClean="0"/>
              <a:t>Additional Notes – </a:t>
            </a:r>
            <a:r>
              <a:rPr lang="en-US" b="0" baseline="0" dirty="0" smtClean="0"/>
              <a:t>None </a:t>
            </a:r>
            <a:endParaRPr lang="en-US" b="1" dirty="0"/>
          </a:p>
        </p:txBody>
      </p:sp>
      <p:sp>
        <p:nvSpPr>
          <p:cNvPr id="4" name="Slide Number Placeholder 3"/>
          <p:cNvSpPr>
            <a:spLocks noGrp="1"/>
          </p:cNvSpPr>
          <p:nvPr>
            <p:ph type="sldNum" sz="quarter" idx="10"/>
          </p:nvPr>
        </p:nvSpPr>
        <p:spPr/>
        <p:txBody>
          <a:bodyPr/>
          <a:lstStyle/>
          <a:p>
            <a:fld id="{39C85991-466C-4888-B3AE-1E8FCB3216E1}" type="slidenum">
              <a:rPr lang="en-US" smtClean="0"/>
              <a:t>29</a:t>
            </a:fld>
            <a:endParaRPr lang="en-US"/>
          </a:p>
        </p:txBody>
      </p:sp>
    </p:spTree>
    <p:extLst>
      <p:ext uri="{BB962C8B-B14F-4D97-AF65-F5344CB8AC3E}">
        <p14:creationId xmlns:p14="http://schemas.microsoft.com/office/powerpoint/2010/main" val="2643479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What you</a:t>
            </a:r>
            <a:r>
              <a:rPr lang="en-US" b="1" baseline="0" dirty="0" smtClean="0"/>
              <a:t> can say – </a:t>
            </a:r>
            <a:r>
              <a:rPr lang="en-US" b="0" baseline="0" dirty="0" smtClean="0"/>
              <a:t>Before we get started with the unpacking, though, let’s refresh our understanding by zooming in on two key parts of this document </a:t>
            </a:r>
            <a:r>
              <a:rPr lang="en-US" b="1" baseline="0" dirty="0" smtClean="0"/>
              <a:t>&lt;click&gt;</a:t>
            </a:r>
            <a:r>
              <a:rPr lang="en-US" b="0" baseline="0" dirty="0" smtClean="0"/>
              <a:t>  Aspects of Rigor and Mathematical Practices.</a:t>
            </a:r>
          </a:p>
          <a:p>
            <a:endParaRPr lang="en-US" b="0" baseline="0" dirty="0" smtClean="0"/>
          </a:p>
          <a:p>
            <a:r>
              <a:rPr lang="en-US" sz="1200" b="1" dirty="0" smtClean="0"/>
              <a:t>Additional Notes – </a:t>
            </a:r>
            <a:r>
              <a:rPr lang="en-US" sz="1200" b="0" dirty="0" smtClean="0"/>
              <a:t>None</a:t>
            </a:r>
            <a:endParaRPr lang="en-US" b="1" dirty="0"/>
          </a:p>
        </p:txBody>
      </p:sp>
      <p:sp>
        <p:nvSpPr>
          <p:cNvPr id="4" name="Slide Number Placeholder 3"/>
          <p:cNvSpPr>
            <a:spLocks noGrp="1"/>
          </p:cNvSpPr>
          <p:nvPr>
            <p:ph type="sldNum" sz="quarter" idx="10"/>
          </p:nvPr>
        </p:nvSpPr>
        <p:spPr/>
        <p:txBody>
          <a:bodyPr/>
          <a:lstStyle/>
          <a:p>
            <a:fld id="{39C85991-466C-4888-B3AE-1E8FCB3216E1}" type="slidenum">
              <a:rPr lang="en-US" smtClean="0"/>
              <a:t>3</a:t>
            </a:fld>
            <a:endParaRPr lang="en-US"/>
          </a:p>
        </p:txBody>
      </p:sp>
    </p:spTree>
    <p:extLst>
      <p:ext uri="{BB962C8B-B14F-4D97-AF65-F5344CB8AC3E}">
        <p14:creationId xmlns:p14="http://schemas.microsoft.com/office/powerpoint/2010/main" val="40179819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What you can say – </a:t>
            </a:r>
            <a:r>
              <a:rPr lang="en-US" b="0" dirty="0" smtClean="0"/>
              <a:t>Take</a:t>
            </a:r>
            <a:r>
              <a:rPr lang="en-US" b="0" baseline="0" dirty="0" smtClean="0"/>
              <a:t> some time now to identify the aspects of rigor in the standard, and then identify the Mathematical Practices.  Let’s check in again in about 15 minutes.</a:t>
            </a:r>
          </a:p>
          <a:p>
            <a:endParaRPr lang="en-US" b="0" baseline="0" dirty="0" smtClean="0"/>
          </a:p>
          <a:p>
            <a:r>
              <a:rPr lang="en-US" b="1" baseline="0" dirty="0" smtClean="0"/>
              <a:t>Additional Notes – </a:t>
            </a:r>
            <a:r>
              <a:rPr lang="en-US" b="0" baseline="0" dirty="0" smtClean="0"/>
              <a:t>None</a:t>
            </a:r>
            <a:endParaRPr lang="en-US" b="1" dirty="0"/>
          </a:p>
        </p:txBody>
      </p:sp>
      <p:sp>
        <p:nvSpPr>
          <p:cNvPr id="4" name="Slide Number Placeholder 3"/>
          <p:cNvSpPr>
            <a:spLocks noGrp="1"/>
          </p:cNvSpPr>
          <p:nvPr>
            <p:ph type="sldNum" sz="quarter" idx="10"/>
          </p:nvPr>
        </p:nvSpPr>
        <p:spPr/>
        <p:txBody>
          <a:bodyPr/>
          <a:lstStyle/>
          <a:p>
            <a:fld id="{39C85991-466C-4888-B3AE-1E8FCB3216E1}" type="slidenum">
              <a:rPr lang="en-US" smtClean="0"/>
              <a:t>30</a:t>
            </a:fld>
            <a:endParaRPr lang="en-US"/>
          </a:p>
        </p:txBody>
      </p:sp>
    </p:spTree>
    <p:extLst>
      <p:ext uri="{BB962C8B-B14F-4D97-AF65-F5344CB8AC3E}">
        <p14:creationId xmlns:p14="http://schemas.microsoft.com/office/powerpoint/2010/main" val="35844221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What you can say – </a:t>
            </a:r>
            <a:r>
              <a:rPr lang="en-US" b="0" dirty="0" smtClean="0"/>
              <a:t>Now we move on to the Foundational Understanding.  What do the students need to know and be able</a:t>
            </a:r>
            <a:r>
              <a:rPr lang="en-US" b="0" baseline="0" dirty="0" smtClean="0"/>
              <a:t> to do in order to access this priority standard.  Again, this is not about filling out the paperwork… this is about us understanding those places where we may need to differentiate our instruction.  We may need to provide appropriate scaffolding for some of the children to access this standard.  That will be easier if we deeply understand what the standard is built upon.</a:t>
            </a:r>
          </a:p>
          <a:p>
            <a:endParaRPr lang="en-US" b="0" baseline="0" dirty="0" smtClean="0"/>
          </a:p>
          <a:p>
            <a:r>
              <a:rPr lang="en-US" b="1" baseline="0" dirty="0" smtClean="0"/>
              <a:t>Additional Notes – </a:t>
            </a:r>
            <a:r>
              <a:rPr lang="en-US" b="0" baseline="0" dirty="0" smtClean="0"/>
              <a:t>None</a:t>
            </a:r>
            <a:endParaRPr lang="en-US" b="1" dirty="0" smtClean="0"/>
          </a:p>
          <a:p>
            <a:endParaRPr lang="en-US" dirty="0"/>
          </a:p>
        </p:txBody>
      </p:sp>
      <p:sp>
        <p:nvSpPr>
          <p:cNvPr id="4" name="Slide Number Placeholder 3"/>
          <p:cNvSpPr>
            <a:spLocks noGrp="1"/>
          </p:cNvSpPr>
          <p:nvPr>
            <p:ph type="sldNum" sz="quarter" idx="10"/>
          </p:nvPr>
        </p:nvSpPr>
        <p:spPr/>
        <p:txBody>
          <a:bodyPr/>
          <a:lstStyle/>
          <a:p>
            <a:fld id="{39C85991-466C-4888-B3AE-1E8FCB3216E1}" type="slidenum">
              <a:rPr lang="en-US" smtClean="0"/>
              <a:t>31</a:t>
            </a:fld>
            <a:endParaRPr lang="en-US"/>
          </a:p>
        </p:txBody>
      </p:sp>
    </p:spTree>
    <p:extLst>
      <p:ext uri="{BB962C8B-B14F-4D97-AF65-F5344CB8AC3E}">
        <p14:creationId xmlns:p14="http://schemas.microsoft.com/office/powerpoint/2010/main" val="12253008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What</a:t>
            </a:r>
            <a:r>
              <a:rPr lang="en-US" b="1" baseline="0" dirty="0" smtClean="0"/>
              <a:t> you can say –</a:t>
            </a:r>
            <a:r>
              <a:rPr lang="en-US" b="0" baseline="0" dirty="0" smtClean="0"/>
              <a:t> We can find these connections in the standards document or in the modules.  We also have access to the Coherence Maps for the Common Core.  </a:t>
            </a:r>
            <a:r>
              <a:rPr lang="en-US" b="1" baseline="0" dirty="0" smtClean="0"/>
              <a:t>&lt;Show quickly, then click&gt;</a:t>
            </a:r>
            <a:endParaRPr lang="en-US" b="0" baseline="0" dirty="0" smtClean="0"/>
          </a:p>
          <a:p>
            <a:endParaRPr lang="en-US" b="0" baseline="0" dirty="0" smtClean="0"/>
          </a:p>
          <a:p>
            <a:r>
              <a:rPr lang="en-US" b="1" baseline="0" dirty="0" smtClean="0"/>
              <a:t>Additional Notes – </a:t>
            </a:r>
            <a:r>
              <a:rPr lang="en-US" b="0" baseline="0" dirty="0" smtClean="0"/>
              <a:t>Give link now or ahead of time… </a:t>
            </a:r>
            <a:endParaRPr lang="en-US" b="1" dirty="0" smtClean="0"/>
          </a:p>
          <a:p>
            <a:endParaRPr lang="en-US" dirty="0"/>
          </a:p>
        </p:txBody>
      </p:sp>
      <p:sp>
        <p:nvSpPr>
          <p:cNvPr id="4" name="Slide Number Placeholder 3"/>
          <p:cNvSpPr>
            <a:spLocks noGrp="1"/>
          </p:cNvSpPr>
          <p:nvPr>
            <p:ph type="sldNum" sz="quarter" idx="10"/>
          </p:nvPr>
        </p:nvSpPr>
        <p:spPr/>
        <p:txBody>
          <a:bodyPr/>
          <a:lstStyle/>
          <a:p>
            <a:fld id="{39C85991-466C-4888-B3AE-1E8FCB3216E1}" type="slidenum">
              <a:rPr lang="en-US" smtClean="0"/>
              <a:t>32</a:t>
            </a:fld>
            <a:endParaRPr lang="en-US"/>
          </a:p>
        </p:txBody>
      </p:sp>
    </p:spTree>
    <p:extLst>
      <p:ext uri="{BB962C8B-B14F-4D97-AF65-F5344CB8AC3E}">
        <p14:creationId xmlns:p14="http://schemas.microsoft.com/office/powerpoint/2010/main" val="8774415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What</a:t>
            </a:r>
            <a:r>
              <a:rPr lang="en-US" b="1" baseline="0" dirty="0" smtClean="0"/>
              <a:t> you can say –</a:t>
            </a:r>
            <a:r>
              <a:rPr lang="en-US" b="0" baseline="0" dirty="0" smtClean="0"/>
              <a:t> There are also progressions that someone from the statewide developed  </a:t>
            </a:r>
            <a:r>
              <a:rPr lang="en-US" b="1" baseline="0" dirty="0" smtClean="0"/>
              <a:t>&lt;Show quickly – midway down the page and on the left.  Then click&gt;</a:t>
            </a:r>
            <a:endParaRPr lang="en-US" b="0" baseline="0" dirty="0" smtClean="0"/>
          </a:p>
          <a:p>
            <a:endParaRPr lang="en-US" b="0" baseline="0" dirty="0" smtClean="0"/>
          </a:p>
          <a:p>
            <a:r>
              <a:rPr lang="en-US" b="1" baseline="0" dirty="0" smtClean="0"/>
              <a:t>Additional Notes – </a:t>
            </a:r>
            <a:r>
              <a:rPr lang="en-US" b="0" baseline="0" dirty="0" smtClean="0"/>
              <a:t>Give link now or ahead of time… </a:t>
            </a:r>
            <a:endParaRPr lang="en-US" b="1" dirty="0" smtClean="0"/>
          </a:p>
          <a:p>
            <a:endParaRPr lang="en-US" dirty="0"/>
          </a:p>
        </p:txBody>
      </p:sp>
      <p:sp>
        <p:nvSpPr>
          <p:cNvPr id="4" name="Slide Number Placeholder 3"/>
          <p:cNvSpPr>
            <a:spLocks noGrp="1"/>
          </p:cNvSpPr>
          <p:nvPr>
            <p:ph type="sldNum" sz="quarter" idx="10"/>
          </p:nvPr>
        </p:nvSpPr>
        <p:spPr/>
        <p:txBody>
          <a:bodyPr/>
          <a:lstStyle/>
          <a:p>
            <a:fld id="{39C85991-466C-4888-B3AE-1E8FCB3216E1}" type="slidenum">
              <a:rPr lang="en-US" smtClean="0"/>
              <a:t>33</a:t>
            </a:fld>
            <a:endParaRPr lang="en-US"/>
          </a:p>
        </p:txBody>
      </p:sp>
    </p:spTree>
    <p:extLst>
      <p:ext uri="{BB962C8B-B14F-4D97-AF65-F5344CB8AC3E}">
        <p14:creationId xmlns:p14="http://schemas.microsoft.com/office/powerpoint/2010/main" val="33276895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What you can say – </a:t>
            </a:r>
            <a:r>
              <a:rPr lang="en-US" b="0" dirty="0" smtClean="0"/>
              <a:t>Go ahead and dig into the foundational understandings for your priority standard for the next</a:t>
            </a:r>
            <a:r>
              <a:rPr lang="en-US" b="0" baseline="0" dirty="0" smtClean="0"/>
              <a:t> 15 minutes or so. </a:t>
            </a:r>
          </a:p>
          <a:p>
            <a:endParaRPr lang="en-US" b="0" baseline="0" dirty="0" smtClean="0"/>
          </a:p>
          <a:p>
            <a:r>
              <a:rPr lang="en-US" b="1" baseline="0" dirty="0" smtClean="0"/>
              <a:t>Additional Notes – </a:t>
            </a:r>
            <a:r>
              <a:rPr lang="en-US" b="0" baseline="0" dirty="0" smtClean="0"/>
              <a:t>None</a:t>
            </a:r>
            <a:endParaRPr lang="en-US" b="1" dirty="0"/>
          </a:p>
        </p:txBody>
      </p:sp>
      <p:sp>
        <p:nvSpPr>
          <p:cNvPr id="4" name="Slide Number Placeholder 3"/>
          <p:cNvSpPr>
            <a:spLocks noGrp="1"/>
          </p:cNvSpPr>
          <p:nvPr>
            <p:ph type="sldNum" sz="quarter" idx="10"/>
          </p:nvPr>
        </p:nvSpPr>
        <p:spPr/>
        <p:txBody>
          <a:bodyPr/>
          <a:lstStyle/>
          <a:p>
            <a:fld id="{39C85991-466C-4888-B3AE-1E8FCB3216E1}" type="slidenum">
              <a:rPr lang="en-US" smtClean="0"/>
              <a:t>34</a:t>
            </a:fld>
            <a:endParaRPr lang="en-US"/>
          </a:p>
        </p:txBody>
      </p:sp>
    </p:spTree>
    <p:extLst>
      <p:ext uri="{BB962C8B-B14F-4D97-AF65-F5344CB8AC3E}">
        <p14:creationId xmlns:p14="http://schemas.microsoft.com/office/powerpoint/2010/main" val="27623754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What you can say –  </a:t>
            </a:r>
            <a:r>
              <a:rPr lang="en-US" b="0" dirty="0" smtClean="0"/>
              <a:t>Now we move on to examples that support current instruction.  Teachers</a:t>
            </a:r>
            <a:r>
              <a:rPr lang="en-US" b="0" baseline="0" dirty="0" smtClean="0"/>
              <a:t> should determine key instructional tasks that are aligned to the aspects of rigor identified in section II.  These tasks should allow for the development and the mastery of the learning targets outlined in section II.  These are NOT intended to be a collection of assessment items; rather, they are a collection of examples that can be used in conjunction with current teaching practices to help enhance student learning of the standard.  This section may differ from district to district due to curricular resources.  Teachers are encouraged to show a representation in the concrete, pictorial, abstract progression.  This will allow for equitable on-grade level instruction for all students.</a:t>
            </a:r>
          </a:p>
          <a:p>
            <a:endParaRPr lang="en-US"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Go ahead and dig into the examples to support current instruction for your priority standard for the next 15 minutes or so. </a:t>
            </a:r>
          </a:p>
          <a:p>
            <a:endParaRPr lang="en-US" b="0" baseline="0" dirty="0" smtClean="0"/>
          </a:p>
          <a:p>
            <a:endParaRPr lang="en-US" b="0" baseline="0" dirty="0" smtClean="0"/>
          </a:p>
          <a:p>
            <a:r>
              <a:rPr lang="en-US" b="1" baseline="0" dirty="0" smtClean="0"/>
              <a:t>Additional Notes – </a:t>
            </a:r>
            <a:r>
              <a:rPr lang="en-US" b="0" baseline="0" dirty="0" smtClean="0"/>
              <a:t>None   </a:t>
            </a: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C85991-466C-4888-B3AE-1E8FCB3216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6003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What you can say – </a:t>
            </a:r>
            <a:r>
              <a:rPr lang="en-US" dirty="0" smtClean="0"/>
              <a:t>Unpacking learning standards is an excellent exercise in “reflective” practice and districts are encouraged to continually update and modify these documents to best serve the needs of their learners and mathematical programs.</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smtClean="0"/>
              <a:t>Additional Notes – </a:t>
            </a:r>
            <a:r>
              <a:rPr lang="en-US" b="0" baseline="0" smtClean="0"/>
              <a:t>None   </a:t>
            </a:r>
            <a:endParaRPr lang="en-US" b="1" smtClean="0"/>
          </a:p>
        </p:txBody>
      </p:sp>
      <p:sp>
        <p:nvSpPr>
          <p:cNvPr id="4" name="Slide Number Placeholder 3"/>
          <p:cNvSpPr>
            <a:spLocks noGrp="1"/>
          </p:cNvSpPr>
          <p:nvPr>
            <p:ph type="sldNum" sz="quarter" idx="10"/>
          </p:nvPr>
        </p:nvSpPr>
        <p:spPr/>
        <p:txBody>
          <a:bodyPr/>
          <a:lstStyle/>
          <a:p>
            <a:fld id="{39C85991-466C-4888-B3AE-1E8FCB3216E1}" type="slidenum">
              <a:rPr lang="en-US" smtClean="0"/>
              <a:t>36</a:t>
            </a:fld>
            <a:endParaRPr lang="en-US"/>
          </a:p>
        </p:txBody>
      </p:sp>
    </p:spTree>
    <p:extLst>
      <p:ext uri="{BB962C8B-B14F-4D97-AF65-F5344CB8AC3E}">
        <p14:creationId xmlns:p14="http://schemas.microsoft.com/office/powerpoint/2010/main" val="19581584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What you can say:</a:t>
            </a:r>
            <a:r>
              <a:rPr lang="en-US" b="1" baseline="0" dirty="0" smtClean="0"/>
              <a:t>  </a:t>
            </a:r>
            <a:r>
              <a:rPr lang="en-US" dirty="0" smtClean="0"/>
              <a:t>As</a:t>
            </a:r>
            <a:r>
              <a:rPr lang="en-US" baseline="0" dirty="0" smtClean="0"/>
              <a:t> you think about the process of unpacking a standard, choose one item from above:  a bike wheel, a colander, or a cook book, make a </a:t>
            </a:r>
            <a:r>
              <a:rPr lang="en-US" baseline="0" dirty="0" err="1" smtClean="0"/>
              <a:t>synectic</a:t>
            </a:r>
            <a:r>
              <a:rPr lang="en-US" baseline="0" dirty="0" smtClean="0"/>
              <a:t> incorporating what you learned about unpacking…</a:t>
            </a:r>
            <a:r>
              <a:rPr lang="en-US" dirty="0" smtClean="0"/>
              <a:t>Write</a:t>
            </a:r>
            <a:r>
              <a:rPr lang="en-US" baseline="0" dirty="0" smtClean="0"/>
              <a:t> this down on a index card or post-it and then share at the tables…</a:t>
            </a:r>
            <a:r>
              <a:rPr lang="en-US" b="1" baseline="0" dirty="0" smtClean="0"/>
              <a:t>&lt;ask for a few to share aloud&gt;</a:t>
            </a:r>
          </a:p>
          <a:p>
            <a:endParaRPr lang="en-US" baseline="0" dirty="0" smtClean="0"/>
          </a:p>
          <a:p>
            <a:endParaRPr lang="en-US" baseline="0" dirty="0" smtClean="0"/>
          </a:p>
          <a:p>
            <a:r>
              <a:rPr lang="en-US" b="1" baseline="0" dirty="0" smtClean="0"/>
              <a:t>Additional notes:</a:t>
            </a:r>
            <a:r>
              <a:rPr lang="en-US" baseline="0" dirty="0" smtClean="0"/>
              <a:t> Give about 2 minutes for thinking and about 4 minutes for sharing out at tables and a few in large group. </a:t>
            </a:r>
            <a:endParaRPr lang="en-US" dirty="0" smtClean="0"/>
          </a:p>
          <a:p>
            <a:endParaRPr lang="en-US" dirty="0"/>
          </a:p>
        </p:txBody>
      </p:sp>
      <p:sp>
        <p:nvSpPr>
          <p:cNvPr id="4" name="Slide Number Placeholder 3"/>
          <p:cNvSpPr>
            <a:spLocks noGrp="1"/>
          </p:cNvSpPr>
          <p:nvPr>
            <p:ph type="sldNum" sz="quarter" idx="10"/>
          </p:nvPr>
        </p:nvSpPr>
        <p:spPr/>
        <p:txBody>
          <a:bodyPr/>
          <a:lstStyle/>
          <a:p>
            <a:fld id="{D2E3E5D2-E458-4E7D-9910-4B90D86FF34D}" type="slidenum">
              <a:rPr lang="en-US" smtClean="0"/>
              <a:t>37</a:t>
            </a:fld>
            <a:endParaRPr lang="en-US"/>
          </a:p>
        </p:txBody>
      </p:sp>
    </p:spTree>
    <p:extLst>
      <p:ext uri="{BB962C8B-B14F-4D97-AF65-F5344CB8AC3E}">
        <p14:creationId xmlns:p14="http://schemas.microsoft.com/office/powerpoint/2010/main" val="3256097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t>What you can say – </a:t>
            </a:r>
            <a:r>
              <a:rPr lang="en-US" sz="1000" b="0" dirty="0" smtClean="0"/>
              <a:t>Let’s start with</a:t>
            </a:r>
            <a:r>
              <a:rPr lang="en-US" sz="1000" b="0" baseline="0" dirty="0" smtClean="0"/>
              <a:t> rigor.  L</a:t>
            </a:r>
            <a:r>
              <a:rPr lang="en-US" sz="1000" baseline="0" dirty="0" smtClean="0"/>
              <a:t>et’s review how to determine what aspect(s) of rigor are found in some standards.</a:t>
            </a:r>
          </a:p>
          <a:p>
            <a:endParaRPr lang="en-US" sz="1000" baseline="0" dirty="0" smtClean="0"/>
          </a:p>
          <a:p>
            <a:pPr defTabSz="471011">
              <a:defRPr/>
            </a:pPr>
            <a:r>
              <a:rPr lang="en-US" sz="1000" b="1" baseline="0" dirty="0" smtClean="0"/>
              <a:t>Speaker Notes:</a:t>
            </a:r>
          </a:p>
          <a:p>
            <a:pPr marL="176629" indent="-176629">
              <a:buFont typeface="Arial" charset="0"/>
              <a:buChar char="•"/>
            </a:pPr>
            <a:r>
              <a:rPr lang="en-US" sz="1000" i="0" dirty="0" smtClean="0"/>
              <a:t>Ask</a:t>
            </a:r>
            <a:r>
              <a:rPr lang="en-US" sz="1000" i="0" baseline="0" dirty="0" smtClean="0"/>
              <a:t> participants to write and share how they have heard the word “rigor” used in the their school or district (e.g., by their colleagues, principals, or district leaders).</a:t>
            </a:r>
          </a:p>
          <a:p>
            <a:pPr marL="176629" indent="-176629">
              <a:buFont typeface="Arial" charset="0"/>
              <a:buChar char="•"/>
            </a:pPr>
            <a:r>
              <a:rPr lang="en-US" sz="1000" i="0" baseline="0" dirty="0" smtClean="0"/>
              <a:t>Consider asking participants to share what they wrote. The emphasis here is on misconceptions; for example, some participants may share that people have used “rigor” to  mean “hard” or “challenging.”</a:t>
            </a:r>
          </a:p>
          <a:p>
            <a:endParaRPr lang="en-US" sz="1000" dirty="0" smtClean="0"/>
          </a:p>
          <a:p>
            <a:r>
              <a:rPr lang="en-US" sz="1000" b="1" dirty="0" smtClean="0"/>
              <a:t>Additional Notes – </a:t>
            </a:r>
            <a:r>
              <a:rPr lang="en-US" sz="1000" b="0" dirty="0" smtClean="0"/>
              <a:t>None</a:t>
            </a:r>
          </a:p>
          <a:p>
            <a:endParaRPr lang="en-US" sz="1000" dirty="0" smtClean="0"/>
          </a:p>
          <a:p>
            <a:pPr defTabSz="931774">
              <a:defRPr/>
            </a:pPr>
            <a:r>
              <a:rPr lang="en-US" sz="1000" dirty="0" smtClean="0">
                <a:solidFill>
                  <a:srgbClr val="4C4C4C"/>
                </a:solidFill>
              </a:rPr>
              <a:t>Image: “Notes” by Brady (Flickr)</a:t>
            </a:r>
            <a:endParaRPr lang="en-US" sz="1000" i="0" baseline="0" dirty="0" smtClean="0"/>
          </a:p>
          <a:p>
            <a:endParaRPr lang="en-US" sz="1000" dirty="0"/>
          </a:p>
        </p:txBody>
      </p:sp>
      <p:sp>
        <p:nvSpPr>
          <p:cNvPr id="4" name="Slide Number Placeholder 3"/>
          <p:cNvSpPr>
            <a:spLocks noGrp="1"/>
          </p:cNvSpPr>
          <p:nvPr>
            <p:ph type="sldNum" sz="quarter" idx="10"/>
          </p:nvPr>
        </p:nvSpPr>
        <p:spPr/>
        <p:txBody>
          <a:bodyPr/>
          <a:lstStyle/>
          <a:p>
            <a:fld id="{39C85991-466C-4888-B3AE-1E8FCB3216E1}" type="slidenum">
              <a:rPr lang="en-US" smtClean="0"/>
              <a:t>4</a:t>
            </a:fld>
            <a:endParaRPr lang="en-US"/>
          </a:p>
        </p:txBody>
      </p:sp>
    </p:spTree>
    <p:extLst>
      <p:ext uri="{BB962C8B-B14F-4D97-AF65-F5344CB8AC3E}">
        <p14:creationId xmlns:p14="http://schemas.microsoft.com/office/powerpoint/2010/main" val="1572624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t>What you can say – </a:t>
            </a:r>
            <a:r>
              <a:rPr lang="en-US" sz="1000" dirty="0" smtClean="0"/>
              <a:t>A common misconception is that rigor just means “hard.” It doesn’t.</a:t>
            </a:r>
            <a:r>
              <a:rPr lang="en-US" sz="1000" baseline="0" dirty="0" smtClean="0"/>
              <a:t> </a:t>
            </a:r>
            <a:r>
              <a:rPr lang="en-US" sz="1000" dirty="0" smtClean="0"/>
              <a:t>“Rigor” has a specialized meaning in the context of math. </a:t>
            </a:r>
            <a:r>
              <a:rPr lang="en-US" sz="1000" b="0" i="1" dirty="0" smtClean="0"/>
              <a:t>“Rigor refers to deep, authentic</a:t>
            </a:r>
            <a:r>
              <a:rPr lang="en-US" sz="1000" b="0" i="1" baseline="0" dirty="0" smtClean="0"/>
              <a:t> command of mathematical concepts, not making math harder or introducing topics at earlier grades.”</a:t>
            </a:r>
          </a:p>
          <a:p>
            <a:endParaRPr lang="en-US" sz="1000" b="0" i="1" baseline="0" dirty="0" smtClean="0"/>
          </a:p>
          <a:p>
            <a:r>
              <a:rPr lang="en-US" sz="1000" baseline="0" dirty="0" smtClean="0"/>
              <a:t>Rigor has everything to do with </a:t>
            </a:r>
            <a:r>
              <a:rPr lang="en-US" sz="1000" b="0" i="1" u="sng" baseline="0" dirty="0" smtClean="0"/>
              <a:t>how</a:t>
            </a:r>
            <a:r>
              <a:rPr lang="en-US" sz="1000" i="1" baseline="0" dirty="0" smtClean="0"/>
              <a:t> </a:t>
            </a:r>
            <a:r>
              <a:rPr lang="en-US" sz="1000" i="0" baseline="0" dirty="0" smtClean="0"/>
              <a:t>students engage with mathematical content: it implies a </a:t>
            </a:r>
            <a:r>
              <a:rPr lang="en-US" sz="1000" b="0" i="1" u="sng" baseline="0" dirty="0" smtClean="0"/>
              <a:t>balance of conceptual understanding, procedural skill and fluency, and application.</a:t>
            </a:r>
          </a:p>
          <a:p>
            <a:pPr marL="176629" indent="-176629">
              <a:buFont typeface="Arial" panose="020B0604020202020204" pitchFamily="34" charset="0"/>
              <a:buChar char="•"/>
            </a:pPr>
            <a:endParaRPr lang="en-US" sz="1000" b="1" i="0" baseline="0" dirty="0" smtClean="0"/>
          </a:p>
          <a:p>
            <a:pPr defTabSz="471011">
              <a:defRPr/>
            </a:pPr>
            <a:r>
              <a:rPr lang="en-US" sz="1000" dirty="0" smtClean="0">
                <a:solidFill>
                  <a:srgbClr val="4C4C4C"/>
                </a:solidFill>
              </a:rPr>
              <a:t>Image: “’Incomplete’ Bridge” by Ken </a:t>
            </a:r>
            <a:r>
              <a:rPr lang="en-US" sz="1000" dirty="0" err="1" smtClean="0">
                <a:solidFill>
                  <a:srgbClr val="4C4C4C"/>
                </a:solidFill>
              </a:rPr>
              <a:t>Scarboro</a:t>
            </a:r>
            <a:r>
              <a:rPr lang="en-US" sz="1000" dirty="0" smtClean="0">
                <a:solidFill>
                  <a:srgbClr val="4C4C4C"/>
                </a:solidFill>
              </a:rPr>
              <a:t> (Flickr)</a:t>
            </a:r>
            <a:endParaRPr lang="en-US" sz="1000" dirty="0" smtClean="0">
              <a:solidFill>
                <a:schemeClr val="dk1"/>
              </a:solidFill>
            </a:endParaRPr>
          </a:p>
          <a:p>
            <a:pPr marL="176629" indent="-176629">
              <a:buFont typeface="Arial" panose="020B0604020202020204" pitchFamily="34" charset="0"/>
              <a:buChar char="•"/>
            </a:pPr>
            <a:endParaRPr lang="en-US" sz="1000" i="0" baseline="0" dirty="0" smtClean="0"/>
          </a:p>
          <a:p>
            <a:endParaRPr lang="en-US" sz="1000" dirty="0"/>
          </a:p>
        </p:txBody>
      </p:sp>
      <p:sp>
        <p:nvSpPr>
          <p:cNvPr id="4" name="Slide Number Placeholder 3"/>
          <p:cNvSpPr>
            <a:spLocks noGrp="1"/>
          </p:cNvSpPr>
          <p:nvPr>
            <p:ph type="sldNum" sz="quarter" idx="10"/>
          </p:nvPr>
        </p:nvSpPr>
        <p:spPr/>
        <p:txBody>
          <a:bodyPr/>
          <a:lstStyle/>
          <a:p>
            <a:fld id="{39C85991-466C-4888-B3AE-1E8FCB3216E1}" type="slidenum">
              <a:rPr lang="en-US" smtClean="0"/>
              <a:t>5</a:t>
            </a:fld>
            <a:endParaRPr lang="en-US"/>
          </a:p>
        </p:txBody>
      </p:sp>
    </p:spTree>
    <p:extLst>
      <p:ext uri="{BB962C8B-B14F-4D97-AF65-F5344CB8AC3E}">
        <p14:creationId xmlns:p14="http://schemas.microsoft.com/office/powerpoint/2010/main" val="4095197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t>Notes:</a:t>
            </a:r>
            <a:r>
              <a:rPr lang="en-US" sz="1000" b="0" dirty="0" smtClean="0"/>
              <a:t>  The presenter can click each box in one at</a:t>
            </a:r>
            <a:r>
              <a:rPr lang="en-US" sz="1000" b="0" baseline="0" dirty="0" smtClean="0"/>
              <a:t> a time.  </a:t>
            </a:r>
          </a:p>
          <a:p>
            <a:pPr marL="0" indent="0">
              <a:buFont typeface="Arial" panose="020B0604020202020204" pitchFamily="34" charset="0"/>
              <a:buNone/>
            </a:pPr>
            <a:endParaRPr lang="en-US" sz="1000" b="1" baseline="0" dirty="0" smtClean="0"/>
          </a:p>
          <a:p>
            <a:pPr marL="0" indent="0">
              <a:buFont typeface="Arial" panose="020B0604020202020204" pitchFamily="34" charset="0"/>
              <a:buNone/>
            </a:pPr>
            <a:r>
              <a:rPr lang="en-US" sz="1000" b="1" baseline="0" dirty="0" smtClean="0"/>
              <a:t>What you can say </a:t>
            </a:r>
            <a:r>
              <a:rPr lang="en-US" sz="1000" b="0" baseline="0" dirty="0" smtClean="0"/>
              <a:t>-- </a:t>
            </a:r>
            <a:r>
              <a:rPr lang="en-US" dirty="0" smtClean="0"/>
              <a:t>The standards name and emphasizes three aspects of rigor</a:t>
            </a:r>
            <a:r>
              <a:rPr lang="en-US" baseline="0" dirty="0" smtClean="0"/>
              <a:t>.</a:t>
            </a:r>
          </a:p>
          <a:p>
            <a:pPr marL="176629" indent="-176629" defTabSz="471011">
              <a:buFont typeface="Arial" panose="020B0604020202020204" pitchFamily="34" charset="0"/>
              <a:buChar char="•"/>
              <a:defRPr/>
            </a:pPr>
            <a:r>
              <a:rPr lang="en-US" b="0" u="sng" baseline="0" dirty="0" smtClean="0"/>
              <a:t>Conceptual Understanding</a:t>
            </a:r>
            <a:r>
              <a:rPr lang="en-US" b="0" u="none" baseline="0" dirty="0" smtClean="0"/>
              <a:t>: </a:t>
            </a:r>
            <a:r>
              <a:rPr lang="en-US" baseline="0" dirty="0" smtClean="0"/>
              <a:t>Instead of teaching math as a series of mnemonics and discrete procedures, students should build a conceptual framework that supports students in accessing concepts from different perspectives. Conceptual understanding supports fluency and application.</a:t>
            </a:r>
          </a:p>
          <a:p>
            <a:pPr marL="647641" lvl="1" indent="-176629">
              <a:buFont typeface="Courier New" charset="0"/>
              <a:buChar char="o"/>
            </a:pPr>
            <a:r>
              <a:rPr lang="en-US" baseline="0" dirty="0" smtClean="0"/>
              <a:t>From the front matter of the Standards: “But what does mathematical understanding look like? One way for teachers to do that is to ask the student to justify, in a way that is appropriate to the student’s mathematical maturity, why a particular mathematical statement is true or where a mathematical rule comes from.” </a:t>
            </a:r>
          </a:p>
          <a:p>
            <a:pPr marL="176629" indent="-176629">
              <a:buFont typeface="Arial" panose="020B0604020202020204" pitchFamily="34" charset="0"/>
              <a:buChar char="•"/>
            </a:pPr>
            <a:r>
              <a:rPr lang="en-US" b="0" u="sng" baseline="0" dirty="0" smtClean="0"/>
              <a:t>Procedural Skills and Fluency</a:t>
            </a:r>
            <a:r>
              <a:rPr lang="en-US" b="1" baseline="0" dirty="0" smtClean="0"/>
              <a:t> </a:t>
            </a:r>
            <a:r>
              <a:rPr lang="en-US" baseline="0" dirty="0" smtClean="0"/>
              <a:t>refers to both to “skills” and “fluency.” Students do need to have speed with calculations (e.g., single-digit facts) in order to access more complex concepts and procedures.</a:t>
            </a:r>
          </a:p>
          <a:p>
            <a:pPr marL="176629" indent="-176629">
              <a:buFont typeface="Arial" panose="020B0604020202020204" pitchFamily="34" charset="0"/>
              <a:buChar char="•"/>
            </a:pPr>
            <a:r>
              <a:rPr lang="en-US" b="0" u="sng" baseline="0" dirty="0" smtClean="0"/>
              <a:t>Application</a:t>
            </a:r>
            <a:r>
              <a:rPr lang="en-US" baseline="0" dirty="0" smtClean="0"/>
              <a:t> is not “just doing a bunch of real-world problems,” but should genuinely require that students know which ideas to apply when</a:t>
            </a:r>
            <a:r>
              <a:rPr lang="en-US" sz="1600" b="0" baseline="0" dirty="0" smtClean="0"/>
              <a:t>.</a:t>
            </a:r>
          </a:p>
          <a:p>
            <a:pPr marL="176629" indent="-176629">
              <a:buFont typeface="Arial" panose="020B0604020202020204" pitchFamily="34" charset="0"/>
              <a:buChar char="•"/>
            </a:pPr>
            <a:endParaRPr lang="en-US" sz="1600" b="0" baseline="0" dirty="0" smtClean="0"/>
          </a:p>
          <a:p>
            <a:pPr marL="0" indent="0">
              <a:buFont typeface="Arial" panose="020B0604020202020204" pitchFamily="34" charset="0"/>
              <a:buNone/>
            </a:pPr>
            <a:r>
              <a:rPr lang="en-US" sz="1600" b="1" dirty="0" smtClean="0"/>
              <a:t>Additional Notes – </a:t>
            </a:r>
            <a:r>
              <a:rPr lang="en-US" sz="1600" b="0" dirty="0" smtClean="0"/>
              <a:t>None</a:t>
            </a:r>
          </a:p>
          <a:p>
            <a:endParaRPr lang="en-US" sz="1000" b="1" dirty="0"/>
          </a:p>
        </p:txBody>
      </p:sp>
      <p:sp>
        <p:nvSpPr>
          <p:cNvPr id="4" name="Slide Number Placeholder 3"/>
          <p:cNvSpPr>
            <a:spLocks noGrp="1"/>
          </p:cNvSpPr>
          <p:nvPr>
            <p:ph type="sldNum" sz="quarter" idx="10"/>
          </p:nvPr>
        </p:nvSpPr>
        <p:spPr/>
        <p:txBody>
          <a:bodyPr/>
          <a:lstStyle/>
          <a:p>
            <a:fld id="{39C85991-466C-4888-B3AE-1E8FCB3216E1}" type="slidenum">
              <a:rPr lang="en-US" smtClean="0"/>
              <a:t>6</a:t>
            </a:fld>
            <a:endParaRPr lang="en-US"/>
          </a:p>
        </p:txBody>
      </p:sp>
    </p:spTree>
    <p:extLst>
      <p:ext uri="{BB962C8B-B14F-4D97-AF65-F5344CB8AC3E}">
        <p14:creationId xmlns:p14="http://schemas.microsoft.com/office/powerpoint/2010/main" val="1192618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mn-lt"/>
              </a:rPr>
              <a:t>What</a:t>
            </a:r>
            <a:r>
              <a:rPr lang="en-US" sz="1000" b="1" baseline="0" dirty="0" smtClean="0">
                <a:latin typeface="+mn-lt"/>
              </a:rPr>
              <a:t> y</a:t>
            </a:r>
            <a:r>
              <a:rPr lang="en-US" sz="1000" b="1" dirty="0" smtClean="0">
                <a:latin typeface="+mn-lt"/>
              </a:rPr>
              <a:t>ou can say</a:t>
            </a:r>
            <a:r>
              <a:rPr lang="en-US" sz="1000" b="0" dirty="0" smtClean="0">
                <a:latin typeface="+mn-lt"/>
              </a:rPr>
              <a:t> – Although this quote came from the Common Core, it</a:t>
            </a:r>
            <a:r>
              <a:rPr lang="en-US" sz="1000" b="0" baseline="0" dirty="0" smtClean="0">
                <a:latin typeface="+mn-lt"/>
              </a:rPr>
              <a:t> applies to the NYS Next Generation standards as well.  Please take a moment to read through this.</a:t>
            </a:r>
          </a:p>
          <a:p>
            <a:endParaRPr lang="en-US" sz="1000" b="0" baseline="0" dirty="0" smtClean="0">
              <a:latin typeface="+mn-lt"/>
            </a:endParaRPr>
          </a:p>
          <a:p>
            <a:r>
              <a:rPr lang="en-US" sz="1000" b="1" baseline="0" dirty="0" smtClean="0">
                <a:latin typeface="+mn-lt"/>
              </a:rPr>
              <a:t>&lt;after they have read through the quote&gt;</a:t>
            </a:r>
            <a:r>
              <a:rPr lang="en-US" sz="1000" b="0" baseline="0" dirty="0" smtClean="0">
                <a:latin typeface="+mn-lt"/>
              </a:rPr>
              <a:t>  Turn to an elbow partner:  Together decide on one phrase from the quote that seems to be the MOST important to you.</a:t>
            </a:r>
          </a:p>
          <a:p>
            <a:endParaRPr lang="en-US" sz="1000" b="0" baseline="0" dirty="0" smtClean="0">
              <a:latin typeface="+mn-lt"/>
            </a:endParaRPr>
          </a:p>
          <a:p>
            <a:r>
              <a:rPr lang="en-US" sz="1000" b="1" baseline="0" dirty="0" smtClean="0">
                <a:latin typeface="+mn-lt"/>
              </a:rPr>
              <a:t>&lt;Whole group share out&gt;</a:t>
            </a:r>
            <a:r>
              <a:rPr lang="en-US" sz="1000" b="0" baseline="0" dirty="0" smtClean="0">
                <a:latin typeface="+mn-lt"/>
              </a:rPr>
              <a:t>  Points to highlight during the discussion include:</a:t>
            </a:r>
          </a:p>
          <a:p>
            <a:pPr marL="171450" indent="-171450">
              <a:buFont typeface="Arial" panose="020B0604020202020204" pitchFamily="34" charset="0"/>
              <a:buChar char="•"/>
            </a:pPr>
            <a:r>
              <a:rPr kumimoji="0" lang="en-US" sz="1000" b="0" i="0" u="none" strike="noStrike" kern="0" cap="none" spc="0" normalizeH="0" baseline="0" noProof="0" dirty="0" smtClean="0">
                <a:ln>
                  <a:noFill/>
                </a:ln>
                <a:solidFill>
                  <a:srgbClr val="4C4C4C"/>
                </a:solidFill>
                <a:effectLst/>
                <a:uLnTx/>
                <a:uFillTx/>
                <a:latin typeface="+mn-lt"/>
                <a:sym typeface="Calibri"/>
              </a:rPr>
              <a:t>“equal intensity in all three” – rigor is not a code for just one of the listed aspects… </a:t>
            </a:r>
          </a:p>
          <a:p>
            <a:pPr marL="171450" indent="-171450">
              <a:buFont typeface="Arial" panose="020B0604020202020204" pitchFamily="34" charset="0"/>
              <a:buChar char="•"/>
            </a:pPr>
            <a:r>
              <a:rPr kumimoji="0" lang="en-US" sz="1000" b="0" i="0" u="none" strike="noStrike" kern="0" cap="none" spc="0" normalizeH="0" baseline="0" noProof="0" dirty="0" smtClean="0">
                <a:ln>
                  <a:noFill/>
                </a:ln>
                <a:solidFill>
                  <a:srgbClr val="4C4C4C"/>
                </a:solidFill>
                <a:effectLst/>
                <a:uLnTx/>
                <a:uFillTx/>
                <a:latin typeface="+mn-lt"/>
                <a:sym typeface="Calibri"/>
              </a:rPr>
              <a:t>“The word ‘understand</a:t>
            </a:r>
            <a:r>
              <a:rPr lang="en-US" sz="1000" b="0" kern="0" dirty="0" smtClean="0">
                <a:solidFill>
                  <a:srgbClr val="4C4C4C"/>
                </a:solidFill>
                <a:latin typeface="+mn-lt"/>
              </a:rPr>
              <a:t>’</a:t>
            </a:r>
            <a:r>
              <a:rPr kumimoji="0" lang="en-US" sz="1000" b="0" i="0" u="none" strike="noStrike" kern="0" cap="none" spc="0" normalizeH="0" baseline="0" noProof="0" dirty="0" smtClean="0">
                <a:ln>
                  <a:noFill/>
                </a:ln>
                <a:solidFill>
                  <a:srgbClr val="4C4C4C"/>
                </a:solidFill>
                <a:effectLst/>
                <a:uLnTx/>
                <a:uFillTx/>
                <a:latin typeface="+mn-lt"/>
                <a:sym typeface="Calibri"/>
              </a:rPr>
              <a:t> is used in the Standards to set explicit expectations for conceptual understanding”</a:t>
            </a:r>
          </a:p>
          <a:p>
            <a:pPr marL="171450" indent="-171450">
              <a:buFont typeface="Arial" panose="020B0604020202020204" pitchFamily="34" charset="0"/>
              <a:buChar char="•"/>
            </a:pPr>
            <a:r>
              <a:rPr kumimoji="0" lang="en-US" sz="1000" b="0" i="0" u="none" strike="noStrike" kern="0" cap="none" spc="0" normalizeH="0" baseline="0" noProof="0" dirty="0" smtClean="0">
                <a:ln>
                  <a:noFill/>
                </a:ln>
                <a:solidFill>
                  <a:srgbClr val="4C4C4C"/>
                </a:solidFill>
                <a:effectLst/>
                <a:uLnTx/>
                <a:uFillTx/>
                <a:latin typeface="+mn-lt"/>
                <a:sym typeface="Calibri"/>
              </a:rPr>
              <a:t>“The phrase ‘real-world problems’ and the star symbol (★) are used to set expectations and flag opportunities for applications and modeling” – be certain they understand that the (★) means that the instruction MUST follow the modeling process, which is described in the introduction to the high school standards.</a:t>
            </a:r>
          </a:p>
          <a:p>
            <a:pPr marL="0" indent="0">
              <a:buFont typeface="Arial" panose="020B0604020202020204" pitchFamily="34" charset="0"/>
              <a:buNone/>
            </a:pPr>
            <a:endParaRPr kumimoji="0" lang="en-US" sz="1000" b="1" i="0" u="none" strike="noStrike" kern="0" cap="none" spc="0" normalizeH="0" baseline="0" noProof="0" dirty="0" smtClean="0">
              <a:ln>
                <a:noFill/>
              </a:ln>
              <a:solidFill>
                <a:srgbClr val="4C4C4C"/>
              </a:solidFill>
              <a:effectLst/>
              <a:uLnTx/>
              <a:uFillTx/>
              <a:latin typeface="+mn-lt"/>
              <a:sym typeface="Calibri"/>
            </a:endParaRPr>
          </a:p>
          <a:p>
            <a:pPr marL="0" indent="0">
              <a:buFont typeface="Arial" panose="020B0604020202020204" pitchFamily="34" charset="0"/>
              <a:buNone/>
            </a:pPr>
            <a:r>
              <a:rPr kumimoji="0" lang="en-US" sz="1000" b="1" i="0" u="none" strike="noStrike" kern="0" cap="none" spc="0" normalizeH="0" baseline="0" noProof="0" dirty="0" smtClean="0">
                <a:ln>
                  <a:noFill/>
                </a:ln>
                <a:solidFill>
                  <a:srgbClr val="4C4C4C"/>
                </a:solidFill>
                <a:effectLst/>
                <a:uLnTx/>
                <a:uFillTx/>
                <a:latin typeface="+mn-lt"/>
                <a:sym typeface="Calibri"/>
              </a:rPr>
              <a:t>Additional Notes – </a:t>
            </a:r>
            <a:r>
              <a:rPr kumimoji="0" lang="en-US" sz="1000" b="0" i="0" u="none" strike="noStrike" kern="0" cap="none" spc="0" normalizeH="0" baseline="0" noProof="0" dirty="0" smtClean="0">
                <a:ln>
                  <a:noFill/>
                </a:ln>
                <a:solidFill>
                  <a:srgbClr val="4C4C4C"/>
                </a:solidFill>
                <a:effectLst/>
                <a:uLnTx/>
                <a:uFillTx/>
                <a:latin typeface="+mn-lt"/>
                <a:sym typeface="Calibri"/>
              </a:rPr>
              <a:t>In the Common Core, fluency expectations did not exist for high school.  These expectations have been added for the NYS Next Generation Math standards.</a:t>
            </a:r>
          </a:p>
          <a:p>
            <a:pPr marL="0" indent="0">
              <a:buFont typeface="Arial" panose="020B0604020202020204" pitchFamily="34" charset="0"/>
              <a:buNone/>
            </a:pPr>
            <a:endParaRPr lang="en-US" sz="1000" b="0" baseline="0" dirty="0" smtClean="0">
              <a:latin typeface="+mn-lt"/>
            </a:endParaRPr>
          </a:p>
        </p:txBody>
      </p:sp>
      <p:sp>
        <p:nvSpPr>
          <p:cNvPr id="4" name="Slide Number Placeholder 3"/>
          <p:cNvSpPr>
            <a:spLocks noGrp="1"/>
          </p:cNvSpPr>
          <p:nvPr>
            <p:ph type="sldNum" sz="quarter" idx="10"/>
          </p:nvPr>
        </p:nvSpPr>
        <p:spPr/>
        <p:txBody>
          <a:bodyPr/>
          <a:lstStyle/>
          <a:p>
            <a:fld id="{39C85991-466C-4888-B3AE-1E8FCB3216E1}" type="slidenum">
              <a:rPr lang="en-US" smtClean="0"/>
              <a:t>7</a:t>
            </a:fld>
            <a:endParaRPr lang="en-US"/>
          </a:p>
        </p:txBody>
      </p:sp>
    </p:spTree>
    <p:extLst>
      <p:ext uri="{BB962C8B-B14F-4D97-AF65-F5344CB8AC3E}">
        <p14:creationId xmlns:p14="http://schemas.microsoft.com/office/powerpoint/2010/main" val="3337776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rPr>
              <a:t>What you can say –  </a:t>
            </a:r>
            <a:r>
              <a:rPr lang="en-US" sz="1200" b="0" dirty="0" smtClean="0">
                <a:latin typeface="+mn-lt"/>
              </a:rPr>
              <a:t> In your materials you will find a slide</a:t>
            </a:r>
            <a:r>
              <a:rPr lang="en-US" sz="1200" b="0" baseline="0" dirty="0" smtClean="0">
                <a:latin typeface="+mn-lt"/>
              </a:rPr>
              <a:t> with three standards.  Please pull that out.</a:t>
            </a:r>
          </a:p>
          <a:p>
            <a:endParaRPr lang="en-US" dirty="0" smtClean="0"/>
          </a:p>
          <a:p>
            <a:r>
              <a:rPr kumimoji="0" lang="en-US" sz="1200" b="1" i="0" u="none" strike="noStrike" kern="0" cap="none" spc="0" normalizeH="0" baseline="0" noProof="0" dirty="0" smtClean="0">
                <a:ln>
                  <a:noFill/>
                </a:ln>
                <a:solidFill>
                  <a:srgbClr val="4C4C4C"/>
                </a:solidFill>
                <a:effectLst/>
                <a:uLnTx/>
                <a:uFillTx/>
                <a:latin typeface="+mn-lt"/>
                <a:sym typeface="Calibri"/>
              </a:rPr>
              <a:t>Additional Notes – </a:t>
            </a:r>
            <a:r>
              <a:rPr kumimoji="0" lang="en-US" sz="1200" b="0" i="0" u="none" strike="noStrike" kern="0" cap="none" spc="0" normalizeH="0" baseline="0" noProof="0" dirty="0" smtClean="0">
                <a:ln>
                  <a:noFill/>
                </a:ln>
                <a:solidFill>
                  <a:srgbClr val="4C4C4C"/>
                </a:solidFill>
                <a:effectLst/>
                <a:uLnTx/>
                <a:uFillTx/>
                <a:latin typeface="+mn-lt"/>
                <a:sym typeface="Calibri"/>
              </a:rPr>
              <a:t>None </a:t>
            </a:r>
            <a:endParaRPr lang="en-US" dirty="0"/>
          </a:p>
        </p:txBody>
      </p:sp>
      <p:sp>
        <p:nvSpPr>
          <p:cNvPr id="4" name="Slide Number Placeholder 3"/>
          <p:cNvSpPr>
            <a:spLocks noGrp="1"/>
          </p:cNvSpPr>
          <p:nvPr>
            <p:ph type="sldNum" sz="quarter" idx="10"/>
          </p:nvPr>
        </p:nvSpPr>
        <p:spPr/>
        <p:txBody>
          <a:bodyPr/>
          <a:lstStyle/>
          <a:p>
            <a:fld id="{39C85991-466C-4888-B3AE-1E8FCB3216E1}" type="slidenum">
              <a:rPr lang="en-US" smtClean="0"/>
              <a:t>8</a:t>
            </a:fld>
            <a:endParaRPr lang="en-US"/>
          </a:p>
        </p:txBody>
      </p:sp>
    </p:spTree>
    <p:extLst>
      <p:ext uri="{BB962C8B-B14F-4D97-AF65-F5344CB8AC3E}">
        <p14:creationId xmlns:p14="http://schemas.microsoft.com/office/powerpoint/2010/main" val="2623619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000" b="1" baseline="0" dirty="0" smtClean="0">
                    <a:latin typeface="+mn-lt"/>
                  </a:rPr>
                  <a:t>What you can say – </a:t>
                </a:r>
                <a:r>
                  <a:rPr lang="en-US" sz="1000" b="0" baseline="0" dirty="0" smtClean="0">
                    <a:latin typeface="+mn-lt"/>
                  </a:rPr>
                  <a:t>Your job is to ….</a:t>
                </a:r>
              </a:p>
              <a:p>
                <a:endParaRPr lang="en-US" sz="1000" b="0" baseline="0" dirty="0" smtClean="0">
                  <a:latin typeface="+mn-lt"/>
                </a:endParaRPr>
              </a:p>
              <a:p>
                <a:pPr marL="0" indent="0">
                  <a:buClr>
                    <a:schemeClr val="dk1"/>
                  </a:buClr>
                  <a:buSzPct val="100000"/>
                  <a:buFont typeface="+mj-lt"/>
                  <a:buNone/>
                </a:pPr>
                <a:r>
                  <a:rPr lang="en-US" sz="1000" b="0" i="1" dirty="0" smtClean="0">
                    <a:solidFill>
                      <a:schemeClr val="dk1"/>
                    </a:solidFill>
                    <a:latin typeface="+mn-lt"/>
                    <a:ea typeface="Calibri"/>
                    <a:cs typeface="Calibri"/>
                    <a:sym typeface="Calibri"/>
                  </a:rPr>
                  <a:t>Examine</a:t>
                </a:r>
                <a:r>
                  <a:rPr lang="en-US" sz="1000" dirty="0" smtClean="0">
                    <a:solidFill>
                      <a:schemeClr val="dk1"/>
                    </a:solidFill>
                    <a:latin typeface="+mn-lt"/>
                    <a:ea typeface="Calibri"/>
                    <a:cs typeface="Calibri"/>
                    <a:sym typeface="Calibri"/>
                  </a:rPr>
                  <a:t> the standards provided and </a:t>
                </a:r>
                <a:r>
                  <a:rPr lang="en-US" sz="1000" b="0" i="1" dirty="0" smtClean="0">
                    <a:solidFill>
                      <a:schemeClr val="dk1"/>
                    </a:solidFill>
                    <a:latin typeface="+mn-lt"/>
                    <a:ea typeface="Calibri"/>
                    <a:cs typeface="Calibri"/>
                    <a:sym typeface="Calibri"/>
                  </a:rPr>
                  <a:t>highlight</a:t>
                </a:r>
                <a:r>
                  <a:rPr lang="en-US" sz="1000" dirty="0" smtClean="0">
                    <a:solidFill>
                      <a:schemeClr val="dk1"/>
                    </a:solidFill>
                    <a:latin typeface="+mn-lt"/>
                    <a:ea typeface="Calibri"/>
                    <a:cs typeface="Calibri"/>
                    <a:sym typeface="Calibri"/>
                  </a:rPr>
                  <a:t> the language that represents each aspect of rigor.  Use green</a:t>
                </a:r>
                <a:r>
                  <a:rPr lang="en-US" sz="1000" baseline="0" dirty="0" smtClean="0">
                    <a:solidFill>
                      <a:schemeClr val="dk1"/>
                    </a:solidFill>
                    <a:latin typeface="+mn-lt"/>
                    <a:ea typeface="Calibri"/>
                    <a:cs typeface="Calibri"/>
                    <a:sym typeface="Calibri"/>
                  </a:rPr>
                  <a:t> for </a:t>
                </a:r>
                <a:r>
                  <a:rPr lang="en-US" sz="1000" dirty="0" smtClean="0">
                    <a:solidFill>
                      <a:schemeClr val="dk1"/>
                    </a:solidFill>
                    <a:latin typeface="+mn-lt"/>
                    <a:ea typeface="Calibri"/>
                    <a:cs typeface="Calibri"/>
                    <a:sym typeface="Calibri"/>
                  </a:rPr>
                  <a:t>Conceptual Understanding, yellow for Procedural Skill and Fluency, and pink for Application.  Remember some standards may have more than one aspect.</a:t>
                </a:r>
              </a:p>
              <a:p>
                <a:endParaRPr lang="en-US" sz="1000" dirty="0">
                  <a:latin typeface="+mn-lt"/>
                </a:endParaRPr>
              </a:p>
              <a:p>
                <a:r>
                  <a:rPr lang="en-US" sz="1000" b="1" u="sng" dirty="0">
                    <a:latin typeface="+mn-lt"/>
                  </a:rPr>
                  <a:t>NEEDS:  </a:t>
                </a:r>
              </a:p>
              <a:p>
                <a:pPr marL="232943" indent="-232943">
                  <a:buFont typeface="+mj-lt"/>
                  <a:buAutoNum type="arabicPeriod"/>
                </a:pPr>
                <a:r>
                  <a:rPr lang="en-US" sz="1000" dirty="0">
                    <a:latin typeface="+mn-lt"/>
                  </a:rPr>
                  <a:t>Sample standards to highlight</a:t>
                </a:r>
              </a:p>
              <a:p>
                <a:pPr marL="232943" indent="-232943">
                  <a:buFont typeface="+mj-lt"/>
                  <a:buAutoNum type="arabicPeriod"/>
                </a:pPr>
                <a:r>
                  <a:rPr lang="en-US" sz="1000" dirty="0" smtClean="0">
                    <a:latin typeface="+mn-lt"/>
                  </a:rPr>
                  <a:t>3 </a:t>
                </a:r>
                <a:r>
                  <a:rPr lang="en-US" sz="1000" dirty="0">
                    <a:latin typeface="+mn-lt"/>
                  </a:rPr>
                  <a:t>color highlighters</a:t>
                </a:r>
              </a:p>
              <a:p>
                <a:pPr marL="232943" indent="-232943">
                  <a:buFont typeface="+mj-lt"/>
                  <a:buAutoNum type="arabicPeriod"/>
                </a:pPr>
                <a:endParaRPr lang="en-US" sz="1000" dirty="0">
                  <a:latin typeface="+mn-lt"/>
                </a:endParaRPr>
              </a:p>
              <a:p>
                <a:pPr defTabSz="471011">
                  <a:defRPr/>
                </a:pPr>
                <a:endParaRPr lang="en-US" sz="1000" dirty="0" smtClean="0">
                  <a:latin typeface="+mn-lt"/>
                </a:endParaRPr>
              </a:p>
              <a:p>
                <a:endParaRPr lang="en-US" sz="1000" dirty="0">
                  <a:latin typeface="+mn-lt"/>
                </a:endParaRPr>
              </a:p>
            </p:txBody>
          </p:sp>
        </mc:Choice>
        <mc:Fallback xmlns="">
          <p:sp>
            <p:nvSpPr>
              <p:cNvPr id="3" name="Notes Placeholder 2"/>
              <p:cNvSpPr>
                <a:spLocks noGrp="1"/>
              </p:cNvSpPr>
              <p:nvPr>
                <p:ph type="body" idx="1"/>
              </p:nvPr>
            </p:nvSpPr>
            <p:spPr/>
            <p:txBody>
              <a:bodyPr/>
              <a:lstStyle/>
              <a:p>
                <a:r>
                  <a:rPr lang="en-US" b="1" dirty="0" smtClean="0"/>
                  <a:t>Speaker Notes:</a:t>
                </a:r>
              </a:p>
              <a:p>
                <a:pPr marL="173336" indent="-173336">
                  <a:buFont typeface="Arial" panose="020B0604020202020204" pitchFamily="34" charset="0"/>
                  <a:buChar char="•"/>
                </a:pPr>
                <a:r>
                  <a:rPr lang="en-US" dirty="0" smtClean="0"/>
                  <a:t>The standards name and emphasizes three aspects of rigor</a:t>
                </a:r>
                <a:r>
                  <a:rPr lang="en-US" baseline="0" dirty="0" smtClean="0"/>
                  <a:t>.</a:t>
                </a:r>
              </a:p>
              <a:p>
                <a:pPr marL="173336" indent="-173336" defTabSz="462229">
                  <a:buFont typeface="Arial" panose="020B0604020202020204" pitchFamily="34" charset="0"/>
                  <a:buChar char="•"/>
                  <a:defRPr/>
                </a:pPr>
                <a:r>
                  <a:rPr lang="en-US" b="0" u="sng" baseline="0" dirty="0" smtClean="0"/>
                  <a:t>Conceptual Understanding</a:t>
                </a:r>
                <a:r>
                  <a:rPr lang="en-US" b="0" u="none" baseline="0" dirty="0" smtClean="0"/>
                  <a:t>: </a:t>
                </a:r>
                <a:r>
                  <a:rPr lang="en-US" baseline="0" dirty="0" smtClean="0"/>
                  <a:t>Instead of teaching math as a series of mnemonics and discrete procedures, students should build a conceptual framework that supports students in accessing concepts from different perspectives. Conceptual understanding supports fluency and application.</a:t>
                </a:r>
              </a:p>
              <a:p>
                <a:pPr marL="635565" lvl="1" indent="-173336">
                  <a:buFont typeface="Courier New" charset="0"/>
                  <a:buChar char="o"/>
                </a:pPr>
                <a:r>
                  <a:rPr lang="en-US" baseline="0" dirty="0" smtClean="0"/>
                  <a:t>From the front matter of the Standards: “But what does mathematical understanding look like? One way for teachers to do that is to ask the student to justify, in a way that is appropriate to the student’s mathematical maturity, why a particular mathematical statement is true or where a mathematical rule comes from.” </a:t>
                </a:r>
              </a:p>
              <a:p>
                <a:pPr marL="173336" indent="-173336">
                  <a:buFont typeface="Arial" panose="020B0604020202020204" pitchFamily="34" charset="0"/>
                  <a:buChar char="•"/>
                </a:pPr>
                <a:r>
                  <a:rPr lang="en-US" b="0" u="sng" baseline="0" dirty="0" smtClean="0"/>
                  <a:t>Procedural Skills and Fluency</a:t>
                </a:r>
                <a:r>
                  <a:rPr lang="en-US" b="1" baseline="0" dirty="0" smtClean="0"/>
                  <a:t> </a:t>
                </a:r>
                <a:r>
                  <a:rPr lang="en-US" baseline="0" dirty="0" smtClean="0"/>
                  <a:t>refers to both to “skills” and “fluency.” Students do need to have speed with calculations (e.g., single-digit facts) in order to access more complex concepts and procedures.</a:t>
                </a:r>
              </a:p>
              <a:p>
                <a:pPr marL="173336" indent="-173336">
                  <a:buFont typeface="Arial" panose="020B0604020202020204" pitchFamily="34" charset="0"/>
                  <a:buChar char="•"/>
                </a:pPr>
                <a:r>
                  <a:rPr lang="en-US" b="0" u="sng" baseline="0" dirty="0" smtClean="0"/>
                  <a:t>Application</a:t>
                </a:r>
                <a:r>
                  <a:rPr lang="en-US" baseline="0" dirty="0" smtClean="0"/>
                  <a:t> is not “just doing a bunch of real-world problems,” but should genuinely require that students know which ideas to apply when</a:t>
                </a:r>
                <a:r>
                  <a:rPr lang="en-US" sz="1600" b="1" baseline="0" dirty="0" smtClean="0"/>
                  <a:t>. </a:t>
                </a:r>
              </a:p>
              <a:p>
                <a:pPr marL="173336" indent="-173336">
                  <a:buFont typeface="Arial" panose="020B0604020202020204" pitchFamily="34" charset="0"/>
                  <a:buChar char="•"/>
                </a:pPr>
                <a:endParaRPr lang="en-US" sz="1600" b="1" baseline="0" dirty="0" smtClean="0"/>
              </a:p>
              <a:p>
                <a:pPr marL="173336" indent="-173336">
                  <a:buFont typeface="Arial" panose="020B0604020202020204" pitchFamily="34" charset="0"/>
                  <a:buChar char="•"/>
                </a:pPr>
                <a:endParaRPr lang="en-US" sz="1600" b="1" baseline="0" dirty="0" smtClean="0"/>
              </a:p>
              <a:p>
                <a:pPr marL="173336" indent="-173336">
                  <a:buFont typeface="Arial" panose="020B0604020202020204" pitchFamily="34" charset="0"/>
                  <a:buChar char="•"/>
                </a:pPr>
                <a:r>
                  <a:rPr lang="en-US" sz="2000" b="1" baseline="0" dirty="0" smtClean="0"/>
                  <a:t>Do:  </a:t>
                </a:r>
                <a:r>
                  <a:rPr lang="en-US" sz="2000" b="0" i="0" baseline="0" smtClean="0">
                    <a:latin typeface="Cambria Math" panose="02040503050406030204" pitchFamily="18" charset="0"/>
                    <a:ea typeface="Cambria Math" panose="02040503050406030204" pitchFamily="18" charset="0"/>
                  </a:rPr>
                  <a:t>&lt;𝑐𝑙𝑖𝑐𝑘 &gt;</a:t>
                </a:r>
                <a:endParaRPr lang="en-US" sz="2000" b="0"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b="0" i="1" u="none" strike="noStrike" cap="none" dirty="0" smtClean="0">
                    <a:solidFill>
                      <a:schemeClr val="dk1"/>
                    </a:solidFill>
                    <a:latin typeface="+mn-lt"/>
                    <a:ea typeface="Calibri"/>
                    <a:cs typeface="Calibri"/>
                    <a:sym typeface="Calibri"/>
                  </a:rPr>
                  <a:t>Have participants actually do highlighting (highlighters will be provided at tables) of the standards for this activity. This will give a visual picture of the rigor in the standards.  The glossary of verbs can be used as a resource to help connect and</a:t>
                </a:r>
                <a:r>
                  <a:rPr lang="en-US" sz="2000" b="0" i="1" u="none" strike="noStrike" cap="none" baseline="0" dirty="0" smtClean="0">
                    <a:solidFill>
                      <a:schemeClr val="dk1"/>
                    </a:solidFill>
                    <a:latin typeface="+mn-lt"/>
                    <a:ea typeface="Calibri"/>
                    <a:cs typeface="Calibri"/>
                    <a:sym typeface="Calibri"/>
                  </a:rPr>
                  <a:t> understand the language of the standards.</a:t>
                </a:r>
                <a:endParaRPr lang="en-US" sz="2000" b="0" i="1" u="none" strike="noStrike" cap="none" dirty="0" smtClean="0">
                  <a:solidFill>
                    <a:schemeClr val="dk1"/>
                  </a:solidFill>
                  <a:latin typeface="+mn-lt"/>
                  <a:ea typeface="+mn-ea"/>
                  <a:cs typeface="Calibri"/>
                  <a:sym typeface="Calibri"/>
                </a:endParaRPr>
              </a:p>
              <a:p>
                <a:pPr marL="0" indent="0">
                  <a:buFont typeface="Arial" panose="020B0604020202020204" pitchFamily="34" charset="0"/>
                  <a:buNone/>
                </a:pPr>
                <a:endParaRPr lang="en-US" sz="2000" b="0" baseline="0" dirty="0" smtClean="0"/>
              </a:p>
              <a:p>
                <a:pPr marL="0" indent="0">
                  <a:buFont typeface="Arial" panose="020B0604020202020204" pitchFamily="34" charset="0"/>
                  <a:buNone/>
                </a:pPr>
                <a:endParaRPr lang="en-US" sz="2000" b="1" baseline="0" dirty="0" smtClean="0"/>
              </a:p>
              <a:p>
                <a:pPr marL="228600" marR="0" lvl="0" indent="-228600" algn="l" rtl="0">
                  <a:spcBef>
                    <a:spcPts val="0"/>
                  </a:spcBef>
                  <a:buClr>
                    <a:schemeClr val="dk1"/>
                  </a:buClr>
                  <a:buSzPct val="100000"/>
                  <a:buFont typeface="+mj-lt"/>
                  <a:buAutoNum type="arabicPeriod"/>
                </a:pPr>
                <a:r>
                  <a:rPr lang="en-US" sz="1200" b="1" i="1" u="none" strike="noStrike" cap="none" dirty="0" smtClean="0">
                    <a:solidFill>
                      <a:schemeClr val="dk1"/>
                    </a:solidFill>
                    <a:latin typeface="+mn-lt"/>
                    <a:ea typeface="Calibri"/>
                    <a:cs typeface="Calibri"/>
                    <a:sym typeface="Calibri"/>
                  </a:rPr>
                  <a:t>Examine</a:t>
                </a:r>
                <a:r>
                  <a:rPr lang="en-US" sz="1200" b="0" i="0" u="none" strike="noStrike" cap="none" dirty="0" smtClean="0">
                    <a:solidFill>
                      <a:schemeClr val="dk1"/>
                    </a:solidFill>
                    <a:latin typeface="+mn-lt"/>
                    <a:ea typeface="Calibri"/>
                    <a:cs typeface="Calibri"/>
                    <a:sym typeface="Calibri"/>
                  </a:rPr>
                  <a:t> the standards</a:t>
                </a:r>
                <a:r>
                  <a:rPr lang="en-US" sz="1200" b="0" i="0" u="none" strike="noStrike" cap="none" baseline="0" dirty="0" smtClean="0">
                    <a:solidFill>
                      <a:schemeClr val="dk1"/>
                    </a:solidFill>
                    <a:latin typeface="+mn-lt"/>
                    <a:ea typeface="Calibri"/>
                    <a:cs typeface="Calibri"/>
                    <a:sym typeface="Calibri"/>
                  </a:rPr>
                  <a:t> provided ( When doing this in district your participants will highlight all their grade level standards) and </a:t>
                </a:r>
                <a:r>
                  <a:rPr lang="en-US" sz="1200" b="1" i="1" u="none" strike="noStrike" cap="none" baseline="0" dirty="0" smtClean="0">
                    <a:solidFill>
                      <a:schemeClr val="dk1"/>
                    </a:solidFill>
                    <a:latin typeface="+mn-lt"/>
                    <a:ea typeface="Calibri"/>
                    <a:cs typeface="Calibri"/>
                    <a:sym typeface="Calibri"/>
                  </a:rPr>
                  <a:t>highlight</a:t>
                </a:r>
                <a:r>
                  <a:rPr lang="en-US" sz="1200" b="0" i="0" u="none" strike="noStrike" cap="none" baseline="0" dirty="0" smtClean="0">
                    <a:solidFill>
                      <a:schemeClr val="dk1"/>
                    </a:solidFill>
                    <a:latin typeface="+mn-lt"/>
                    <a:ea typeface="Calibri"/>
                    <a:cs typeface="Calibri"/>
                    <a:sym typeface="Calibri"/>
                  </a:rPr>
                  <a:t> the language that represents the aspect of rigor (Green =Conceptual Understanding, Yellow = Procedural skill and fluency, Pink = Application).  Remember some standards may have more than one aspect.</a:t>
                </a:r>
              </a:p>
              <a:p>
                <a:pPr marL="228600" marR="0" lvl="0" indent="-228600" algn="l" rtl="0">
                  <a:spcBef>
                    <a:spcPts val="0"/>
                  </a:spcBef>
                  <a:buClr>
                    <a:schemeClr val="dk1"/>
                  </a:buClr>
                  <a:buSzPct val="100000"/>
                  <a:buFont typeface="+mj-lt"/>
                  <a:buAutoNum type="arabicPeriod"/>
                </a:pPr>
                <a:r>
                  <a:rPr lang="en-US" sz="1200" b="1" i="1" u="none" strike="noStrike" cap="none" dirty="0" smtClean="0">
                    <a:solidFill>
                      <a:schemeClr val="dk1"/>
                    </a:solidFill>
                    <a:latin typeface="+mn-lt"/>
                    <a:ea typeface="Calibri"/>
                    <a:cs typeface="Calibri"/>
                    <a:sym typeface="Calibri"/>
                  </a:rPr>
                  <a:t>Share: </a:t>
                </a:r>
                <a:r>
                  <a:rPr lang="en-US" sz="1200" b="0" i="0" u="none" strike="noStrike" cap="none" dirty="0" smtClean="0">
                    <a:solidFill>
                      <a:schemeClr val="dk1"/>
                    </a:solidFill>
                    <a:latin typeface="+mn-lt"/>
                    <a:ea typeface="Calibri"/>
                    <a:cs typeface="Calibri"/>
                    <a:sym typeface="Calibri"/>
                  </a:rPr>
                  <a:t>What are the aspects of rigor associated with each standard?</a:t>
                </a:r>
              </a:p>
              <a:p>
                <a:pPr marL="457200" lvl="1" indent="0">
                  <a:buFont typeface="Courier New" panose="02070309020205020404" pitchFamily="49" charset="0"/>
                  <a:buNone/>
                </a:pPr>
                <a:endParaRPr lang="en-US" sz="1200" b="0" i="1" u="none" strike="noStrike" cap="none" dirty="0" smtClean="0">
                  <a:solidFill>
                    <a:schemeClr val="dk1"/>
                  </a:solidFill>
                  <a:latin typeface="+mn-lt"/>
                  <a:ea typeface="+mn-ea"/>
                  <a:cs typeface="Calibri"/>
                  <a:sym typeface="Calibri"/>
                </a:endParaRPr>
              </a:p>
              <a:p>
                <a:pPr marL="457200" lvl="1" indent="0">
                  <a:buFont typeface="Courier New" panose="02070309020205020404" pitchFamily="49" charset="0"/>
                  <a:buNone/>
                </a:pPr>
                <a:endParaRPr lang="en-US" sz="1200" b="0" i="1" u="none" strike="noStrike" cap="none" dirty="0" smtClean="0">
                  <a:solidFill>
                    <a:schemeClr val="dk1"/>
                  </a:solidFill>
                  <a:latin typeface="+mn-lt"/>
                  <a:ea typeface="+mn-ea"/>
                  <a:cs typeface="Calibri"/>
                  <a:sym typeface="Calibri"/>
                </a:endParaRPr>
              </a:p>
              <a:p>
                <a:pPr marL="457200" lvl="1" indent="0">
                  <a:buFont typeface="Courier New" panose="02070309020205020404" pitchFamily="49" charset="0"/>
                  <a:buNone/>
                </a:pPr>
                <a:endParaRPr lang="en-US" sz="1200" b="0" i="1" u="none" strike="noStrike" cap="none" dirty="0" smtClean="0">
                  <a:solidFill>
                    <a:schemeClr val="dk1"/>
                  </a:solidFill>
                  <a:latin typeface="+mn-lt"/>
                  <a:ea typeface="+mn-ea"/>
                  <a:cs typeface="Calibri"/>
                  <a:sym typeface="Calibri"/>
                </a:endParaRPr>
              </a:p>
              <a:p>
                <a:pPr marL="457200" lvl="1" indent="0">
                  <a:buFont typeface="Courier New" panose="02070309020205020404" pitchFamily="49" charset="0"/>
                  <a:buNone/>
                </a:pPr>
                <a:r>
                  <a:rPr lang="en-US" b="1" dirty="0" smtClean="0"/>
                  <a:t>Additional</a:t>
                </a:r>
                <a:r>
                  <a:rPr lang="en-US" b="1" baseline="0" dirty="0" smtClean="0"/>
                  <a:t> Note: </a:t>
                </a:r>
                <a:r>
                  <a:rPr lang="en-US" b="0" dirty="0" smtClean="0"/>
                  <a:t>The aspects for rigor are not always neatly separated. A single standard often addresses more than one aspect.</a:t>
                </a:r>
                <a:endParaRPr lang="en-US" sz="1200" b="0" i="0" u="none" strike="noStrike" cap="none" dirty="0" smtClean="0">
                  <a:solidFill>
                    <a:schemeClr val="dk1"/>
                  </a:solidFill>
                  <a:latin typeface="+mn-lt"/>
                  <a:ea typeface="Calibri"/>
                  <a:cs typeface="Calibri"/>
                  <a:sym typeface="Calibri"/>
                </a:endParaRPr>
              </a:p>
              <a:p>
                <a:pPr marL="457200" lvl="1" indent="0">
                  <a:buFont typeface="Courier New" panose="02070309020205020404" pitchFamily="49" charset="0"/>
                  <a:buNone/>
                </a:pPr>
                <a:endParaRPr lang="en-US" sz="1200" b="0" i="0" u="none" strike="noStrike" cap="none" dirty="0" smtClean="0">
                  <a:solidFill>
                    <a:schemeClr val="dk1"/>
                  </a:solidFill>
                  <a:latin typeface="+mn-lt"/>
                  <a:ea typeface="+mn-ea"/>
                  <a:cs typeface="Calibri"/>
                  <a:sym typeface="Calibri"/>
                </a:endParaRPr>
              </a:p>
              <a:p>
                <a:pPr marL="0" indent="0">
                  <a:buFont typeface="Arial" panose="020B0604020202020204" pitchFamily="34" charset="0"/>
                  <a:buNone/>
                </a:pPr>
                <a:endParaRPr lang="en-US" sz="1600" b="0" baseline="0" dirty="0" smtClean="0"/>
              </a:p>
              <a:p>
                <a:pPr marL="0" indent="0">
                  <a:buFont typeface="Arial" panose="020B0604020202020204" pitchFamily="34" charset="0"/>
                  <a:buNone/>
                </a:pPr>
                <a:r>
                  <a:rPr lang="en-US" sz="1600" b="1" u="sng" baseline="0" dirty="0" smtClean="0"/>
                  <a:t>NEEDS:  </a:t>
                </a:r>
              </a:p>
              <a:p>
                <a:pPr marL="228600" indent="-228600">
                  <a:buFont typeface="+mj-lt"/>
                  <a:buAutoNum type="arabicPeriod"/>
                </a:pPr>
                <a:r>
                  <a:rPr lang="en-US" sz="1200" b="0" u="none" baseline="0" dirty="0" smtClean="0"/>
                  <a:t>Sample standards to highlight</a:t>
                </a:r>
              </a:p>
              <a:p>
                <a:pPr marL="228600" indent="-228600">
                  <a:buFont typeface="+mj-lt"/>
                  <a:buAutoNum type="arabicPeriod"/>
                </a:pPr>
                <a:r>
                  <a:rPr lang="en-US" sz="1200" b="0" u="none" baseline="0" dirty="0" smtClean="0"/>
                  <a:t>Glossary of verbs</a:t>
                </a:r>
              </a:p>
              <a:p>
                <a:pPr marL="228600" indent="-228600">
                  <a:buFont typeface="+mj-lt"/>
                  <a:buAutoNum type="arabicPeriod"/>
                </a:pPr>
                <a:r>
                  <a:rPr lang="en-US" sz="1200" b="0" u="none" baseline="0" dirty="0" smtClean="0"/>
                  <a:t>3 color highlighters</a:t>
                </a:r>
              </a:p>
              <a:p>
                <a:pPr marL="228600" indent="-228600">
                  <a:buFont typeface="+mj-lt"/>
                  <a:buAutoNum type="arabicPeriod"/>
                </a:pPr>
                <a:endParaRPr lang="en-US" sz="1200" b="0" u="none" baseline="0" dirty="0" smtClean="0"/>
              </a:p>
              <a:p>
                <a:pPr marL="0" indent="0" defTabSz="462229">
                  <a:buFont typeface="Arial" panose="020B0604020202020204" pitchFamily="34" charset="0"/>
                  <a:buNone/>
                  <a:defRPr/>
                </a:pPr>
                <a:endParaRPr lang="en-US" dirty="0" smtClean="0"/>
              </a:p>
              <a:p>
                <a:endParaRPr lang="en-US" dirty="0"/>
              </a:p>
            </p:txBody>
          </p:sp>
        </mc:Fallback>
      </mc:AlternateContent>
      <p:sp>
        <p:nvSpPr>
          <p:cNvPr id="4" name="Slide Number Placeholder 3"/>
          <p:cNvSpPr>
            <a:spLocks noGrp="1"/>
          </p:cNvSpPr>
          <p:nvPr>
            <p:ph type="sldNum" sz="quarter" idx="10"/>
          </p:nvPr>
        </p:nvSpPr>
        <p:spPr/>
        <p:txBody>
          <a:bodyPr/>
          <a:lstStyle/>
          <a:p>
            <a:fld id="{39C85991-466C-4888-B3AE-1E8FCB3216E1}" type="slidenum">
              <a:rPr lang="en-US" smtClean="0"/>
              <a:t>9</a:t>
            </a:fld>
            <a:endParaRPr lang="en-US"/>
          </a:p>
        </p:txBody>
      </p:sp>
    </p:spTree>
    <p:extLst>
      <p:ext uri="{BB962C8B-B14F-4D97-AF65-F5344CB8AC3E}">
        <p14:creationId xmlns:p14="http://schemas.microsoft.com/office/powerpoint/2010/main" val="314236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8/2/2019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74927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8/2/2019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409010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8/2/2019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885049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8/2/2019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341210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8/2/2019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0351302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8/2/2019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287381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8/2/2019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737569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8/2/2019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463783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8/2/2019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620738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8/2/2019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799500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8/2/2019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15639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8/2/2019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471903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8/2/2019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233982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8/2/2019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158728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8/2/2019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782659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8/2/2019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164845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8/2/2019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808889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8/2/2019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442143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8/2/2019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7653447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8/2/2019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241887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8/2/2019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7152665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8/2/2019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14813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8/2/2019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26347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8/2/2019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3917482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8/2/2019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642598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8/2/2019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84592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8/2/2019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04194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8/2/2019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15787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8/2/2019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19317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8/2/2019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01732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8/2/2019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90114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8/2/2019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05782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8A87A34-81AB-432B-8DAE-1953F412C126}" type="datetimeFigureOut">
              <a:rPr lang="en-US" smtClean="0"/>
              <a:pPr/>
              <a:t>8/2/2019</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6D22F896-40B5-4ADD-8801-0D06FADFA095}" type="slidenum">
              <a:rPr lang="en-US" smtClean="0"/>
              <a:pPr/>
              <a:t>‹#›</a:t>
            </a:fld>
            <a:endParaRPr lang="en-US" dirty="0"/>
          </a:p>
        </p:txBody>
      </p:sp>
      <p:pic>
        <p:nvPicPr>
          <p:cNvPr id="36" name="Picture 35"/>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94771" y="-6712"/>
            <a:ext cx="1352839" cy="784365"/>
          </a:xfrm>
          <a:prstGeom prst="rect">
            <a:avLst/>
          </a:prstGeom>
        </p:spPr>
      </p:pic>
    </p:spTree>
    <p:extLst>
      <p:ext uri="{BB962C8B-B14F-4D97-AF65-F5344CB8AC3E}">
        <p14:creationId xmlns:p14="http://schemas.microsoft.com/office/powerpoint/2010/main" val="176613531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8A87A34-81AB-432B-8DAE-1953F412C126}" type="datetimeFigureOut">
              <a:rPr lang="en-US" smtClean="0"/>
              <a:pPr/>
              <a:t>8/2/2019</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3386554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www.nysed.gov/common/nysed/files/nys-next-generation-mathematics-p-12-standards-glossary.pdf"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www.nysed.gov/curriculum-instruction/nys-next-generation-mathematics-learning-standards-unpacking-documents"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hyperlink" Target="http://www.nysed.gov/curriculum-instruction/nys-next-generation-mathematics-learning-standards-unpacking-documents"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hyperlink" Target="https://www.btboces.org/Downloads/NGMS%20version%2010.pdf"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btboces.org/Downloads/NGMS%20version%2010.pdf"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achievethecore.org/coherence-map/"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hyperlink" Target="https://www.moboces.org/cms/One.aspx?portalId=917851&amp;pageId=4958915"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hyperlink" Target="http://www.nysed.gov/curriculum-instruction/nys-next-generation-mathematics-learning-standards-unpacking-documents" TargetMode="External"/><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31.jp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Unpacking Mathematics</a:t>
            </a:r>
            <a:endParaRPr lang="en-US" dirty="0"/>
          </a:p>
        </p:txBody>
      </p:sp>
    </p:spTree>
    <p:extLst>
      <p:ext uri="{BB962C8B-B14F-4D97-AF65-F5344CB8AC3E}">
        <p14:creationId xmlns:p14="http://schemas.microsoft.com/office/powerpoint/2010/main" val="36944402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06538" y="271754"/>
            <a:ext cx="10008523" cy="6396751"/>
          </a:xfrm>
          <a:prstGeom prst="rect">
            <a:avLst/>
          </a:prstGeom>
        </p:spPr>
        <p:txBody>
          <a:bodyPr wrap="square">
            <a:spAutoFit/>
          </a:bodyPr>
          <a:lstStyle/>
          <a:p>
            <a:pPr lvl="0">
              <a:defRPr/>
            </a:pPr>
            <a:r>
              <a:rPr kumimoji="0" lang="en-US" sz="2400" b="1" i="0" u="none" strike="noStrike" kern="12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rPr>
              <a:t>NY-2.OA.1a</a:t>
            </a:r>
            <a:r>
              <a:rPr kumimoji="0" lang="en-US" sz="2400" b="0" i="0" u="none" strike="noStrike" kern="12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smtClean="0">
                <a:ln>
                  <a:noFill/>
                </a:ln>
                <a:solidFill>
                  <a:srgbClr val="000000"/>
                </a:solidFill>
                <a:effectLst/>
                <a:uLnTx/>
                <a:uFillTx/>
                <a:ea typeface="Times New Roman" panose="02020603050405020304" pitchFamily="18" charset="0"/>
                <a:cs typeface="Times New Roman" panose="02020603050405020304" pitchFamily="18" charset="0"/>
              </a:rPr>
              <a:t>Use addition </a:t>
            </a:r>
            <a:r>
              <a:rPr kumimoji="0" lang="en-US" sz="2400" b="0" i="0" u="none" strike="noStrike" kern="12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rPr>
              <a:t>and subtraction within 100 to </a:t>
            </a:r>
            <a:r>
              <a:rPr lang="en-US" sz="2400" dirty="0">
                <a:solidFill>
                  <a:srgbClr val="000000"/>
                </a:solidFill>
                <a:ea typeface="Times New Roman" panose="02020603050405020304" pitchFamily="18" charset="0"/>
                <a:cs typeface="Times New Roman" panose="02020603050405020304" pitchFamily="18" charset="0"/>
              </a:rPr>
              <a:t>solve one-step word problems involving situations of adding to, taking from, putting together, taking apart, and comparing, with unknowns in all positions. </a:t>
            </a:r>
          </a:p>
          <a:p>
            <a:pPr lvl="0">
              <a:defRPr/>
            </a:pPr>
            <a:r>
              <a:rPr lang="en-US" sz="2400" dirty="0">
                <a:solidFill>
                  <a:srgbClr val="000000"/>
                </a:solidFill>
                <a:ea typeface="Times New Roman" panose="02020603050405020304" pitchFamily="18" charset="0"/>
                <a:cs typeface="Times New Roman" panose="02020603050405020304" pitchFamily="18" charset="0"/>
              </a:rPr>
              <a:t>e.g., using </a:t>
            </a:r>
            <a:r>
              <a:rPr lang="en-US" sz="2400" dirty="0" smtClean="0">
                <a:solidFill>
                  <a:srgbClr val="000000"/>
                </a:solidFill>
                <a:ea typeface="Times New Roman" panose="02020603050405020304" pitchFamily="18" charset="0"/>
                <a:cs typeface="Times New Roman" panose="02020603050405020304" pitchFamily="18" charset="0"/>
              </a:rPr>
              <a:t>drawings </a:t>
            </a:r>
            <a:r>
              <a:rPr lang="en-US" sz="2400" dirty="0">
                <a:solidFill>
                  <a:srgbClr val="000000"/>
                </a:solidFill>
                <a:ea typeface="Times New Roman" panose="02020603050405020304" pitchFamily="18" charset="0"/>
                <a:cs typeface="Times New Roman" panose="02020603050405020304" pitchFamily="18" charset="0"/>
              </a:rPr>
              <a:t>and equations with a symbol for the unknown number to represent the problem. </a:t>
            </a:r>
          </a:p>
          <a:p>
            <a:pPr marL="0" marR="0" lvl="0" indent="0" algn="l" defTabSz="457200" rtl="0" eaLnBrk="1" fontAlgn="auto" latinLnBrk="0" hangingPunct="1">
              <a:lnSpc>
                <a:spcPct val="100000"/>
              </a:lnSpc>
              <a:buClrTx/>
              <a:buSzTx/>
              <a:buFontTx/>
              <a:buNone/>
              <a:tabLst/>
              <a:defRPr/>
            </a:pPr>
            <a:endParaRPr lang="en-US" sz="2400" dirty="0">
              <a:solidFill>
                <a:srgbClr val="000000"/>
              </a:solidFill>
              <a:ea typeface="Times New Roman" panose="02020603050405020304" pitchFamily="18" charset="0"/>
              <a:cs typeface="Times New Roman" panose="02020603050405020304" pitchFamily="18" charset="0"/>
            </a:endParaRPr>
          </a:p>
          <a:p>
            <a:pPr lvl="0">
              <a:defRPr/>
            </a:pPr>
            <a:r>
              <a:rPr lang="en-US" sz="2400" b="1" dirty="0">
                <a:solidFill>
                  <a:srgbClr val="000000"/>
                </a:solidFill>
                <a:ea typeface="Times New Roman" panose="02020603050405020304" pitchFamily="18" charset="0"/>
                <a:cs typeface="Times New Roman" panose="02020603050405020304" pitchFamily="18" charset="0"/>
              </a:rPr>
              <a:t>NY-2.OA.1b</a:t>
            </a:r>
            <a:r>
              <a:rPr lang="en-US" sz="2400" dirty="0">
                <a:solidFill>
                  <a:srgbClr val="000000"/>
                </a:solidFill>
                <a:ea typeface="Times New Roman" panose="02020603050405020304" pitchFamily="18" charset="0"/>
                <a:cs typeface="Times New Roman" panose="02020603050405020304" pitchFamily="18" charset="0"/>
              </a:rPr>
              <a:t> Use addition and subtraction within 100 to develop an understanding of solving two-step word problems involving situations of adding to, taking from, putting together, taking apart, and comparing, with unknowns in all positions. </a:t>
            </a:r>
          </a:p>
          <a:p>
            <a:pPr marL="0" marR="0" lvl="0" indent="0" algn="l" defTabSz="457200" rtl="0" eaLnBrk="1" fontAlgn="auto" latinLnBrk="0" hangingPunct="1">
              <a:lnSpc>
                <a:spcPct val="107000"/>
              </a:lnSpc>
              <a:buClrTx/>
              <a:buSzTx/>
              <a:buFontTx/>
              <a:buNone/>
              <a:tabLst/>
              <a:defRPr/>
            </a:pPr>
            <a:r>
              <a:rPr lang="en-US" sz="2400" dirty="0">
                <a:solidFill>
                  <a:srgbClr val="000000"/>
                </a:solidFill>
                <a:ea typeface="Times New Roman" panose="02020603050405020304" pitchFamily="18" charset="0"/>
                <a:cs typeface="Times New Roman" panose="02020603050405020304" pitchFamily="18" charset="0"/>
              </a:rPr>
              <a:t>e.g., using drawings and equations with a symbol for the unknown number to represent the problem. 	</a:t>
            </a:r>
          </a:p>
          <a:p>
            <a:pPr marL="0" marR="0" lvl="0" indent="0" algn="l" defTabSz="457200" rtl="0" eaLnBrk="1" fontAlgn="auto" latinLnBrk="0" hangingPunct="1">
              <a:lnSpc>
                <a:spcPct val="107000"/>
              </a:lnSpc>
              <a:buClrTx/>
              <a:buSzTx/>
              <a:buFontTx/>
              <a:buNone/>
              <a:tabLst/>
              <a:defRPr/>
            </a:pPr>
            <a:endParaRPr lang="en-US" dirty="0">
              <a:solidFill>
                <a:srgbClr val="000000"/>
              </a:solidFill>
              <a:ea typeface="Calibri" panose="020F0502020204030204" pitchFamily="34" charset="0"/>
              <a:cs typeface="Times New Roman" panose="02020603050405020304" pitchFamily="18" charset="0"/>
            </a:endParaRPr>
          </a:p>
          <a:p>
            <a:pPr>
              <a:lnSpc>
                <a:spcPct val="107000"/>
              </a:lnSpc>
              <a:defRPr/>
            </a:pPr>
            <a:r>
              <a:rPr lang="en-US" sz="2400" b="1" dirty="0"/>
              <a:t>G-CO.B.8: </a:t>
            </a:r>
            <a:r>
              <a:rPr lang="en-US" sz="2400" dirty="0"/>
              <a:t>Explain how the criteria for triangle congruence (ASA, SAS, SSS, AAS and HL (Hypotenuse Leg)) follow from the definition of congruence in terms of rigid motions</a:t>
            </a:r>
            <a:r>
              <a:rPr lang="en-US" sz="2400" dirty="0" smtClean="0"/>
              <a:t>.</a:t>
            </a:r>
            <a:endParaRPr lang="en-US" sz="2400" dirty="0"/>
          </a:p>
        </p:txBody>
      </p:sp>
    </p:spTree>
    <p:extLst>
      <p:ext uri="{BB962C8B-B14F-4D97-AF65-F5344CB8AC3E}">
        <p14:creationId xmlns:p14="http://schemas.microsoft.com/office/powerpoint/2010/main" val="31951658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06538" y="271754"/>
            <a:ext cx="10008523" cy="6396751"/>
          </a:xfrm>
          <a:prstGeom prst="rect">
            <a:avLst/>
          </a:prstGeom>
        </p:spPr>
        <p:txBody>
          <a:bodyPr wrap="square">
            <a:spAutoFit/>
          </a:bodyPr>
          <a:lstStyle/>
          <a:p>
            <a:pPr lvl="0">
              <a:defRPr/>
            </a:pPr>
            <a:r>
              <a:rPr kumimoji="0" lang="en-US" sz="2400" b="1" i="0" u="none" strike="noStrike" kern="12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rPr>
              <a:t>NY-2.OA.1a</a:t>
            </a:r>
            <a:r>
              <a:rPr kumimoji="0" lang="en-US" sz="2400" b="0" i="0" u="none" strike="noStrike" kern="12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rPr>
              <a:t> </a:t>
            </a:r>
            <a:r>
              <a:rPr lang="en-US" sz="2400" dirty="0">
                <a:highlight>
                  <a:srgbClr val="FFFF00"/>
                </a:highlight>
                <a:latin typeface="Century Gothic" panose="020B0502020202020204" pitchFamily="34" charset="0"/>
                <a:ea typeface="Calibri" panose="020F0502020204030204" pitchFamily="34" charset="0"/>
                <a:cs typeface="Times New Roman" panose="02020603050405020304" pitchFamily="18" charset="0"/>
              </a:rPr>
              <a:t>Use</a:t>
            </a:r>
            <a:r>
              <a:rPr kumimoji="0" lang="en-US" sz="2400" b="0" i="0" u="none" strike="noStrike" kern="12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rPr>
              <a:t> addition and subtraction within 100 to </a:t>
            </a:r>
            <a:r>
              <a:rPr lang="en-US" sz="2400" dirty="0">
                <a:highlight>
                  <a:srgbClr val="FFFF00"/>
                </a:highlight>
                <a:latin typeface="Century Gothic" panose="020B0502020202020204" pitchFamily="34" charset="0"/>
                <a:ea typeface="Calibri" panose="020F0502020204030204" pitchFamily="34" charset="0"/>
                <a:cs typeface="Times New Roman" panose="02020603050405020304" pitchFamily="18" charset="0"/>
              </a:rPr>
              <a:t>solve</a:t>
            </a:r>
            <a:r>
              <a:rPr kumimoji="0" lang="en-US" sz="2400" b="0" i="0" u="none" strike="noStrike" kern="12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rPr>
              <a:t> </a:t>
            </a:r>
            <a:r>
              <a:rPr lang="en-US" sz="2400" dirty="0" smtClean="0">
                <a:highlight>
                  <a:srgbClr val="FF00FF"/>
                </a:highlight>
                <a:latin typeface="Century Gothic" panose="020B0502020202020204" pitchFamily="34" charset="0"/>
                <a:ea typeface="Calibri" panose="020F0502020204030204" pitchFamily="34" charset="0"/>
                <a:cs typeface="Times New Roman" panose="02020603050405020304" pitchFamily="18" charset="0"/>
              </a:rPr>
              <a:t>one-step word problems</a:t>
            </a:r>
            <a:r>
              <a:rPr kumimoji="0" lang="en-US" sz="2400" b="0" i="0" u="none" strike="noStrike" kern="1200" cap="none" spc="0" normalizeH="0" baseline="0" noProof="0" dirty="0" smtClean="0">
                <a:ln>
                  <a:noFill/>
                </a:ln>
                <a:solidFill>
                  <a:srgbClr val="000000"/>
                </a:solidFill>
                <a:effectLst/>
                <a:uLnTx/>
                <a:uFillTx/>
                <a:ea typeface="Times New Roman" panose="02020603050405020304" pitchFamily="18" charset="0"/>
                <a:cs typeface="Times New Roman" panose="02020603050405020304" pitchFamily="18" charset="0"/>
              </a:rPr>
              <a:t> involving </a:t>
            </a:r>
            <a:r>
              <a:rPr kumimoji="0" lang="en-US" sz="2400" b="0" i="0" u="none" strike="noStrike" kern="12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rPr>
              <a:t>situations of adding to, taking from, putting together, taking apart, and comparing, with unknowns in all positions. </a:t>
            </a:r>
            <a:endParaRPr kumimoji="0" lang="en-US" sz="2400" b="0" i="0" u="none" strike="noStrike" kern="1200" cap="none" spc="0" normalizeH="0" baseline="0" noProof="0" dirty="0">
              <a:ln>
                <a:noFill/>
              </a:ln>
              <a:solidFill>
                <a:prstClr val="black"/>
              </a:solidFill>
              <a:effectLst/>
              <a:uLnTx/>
              <a:uFillTx/>
              <a:ea typeface="Times New Roman" panose="02020603050405020304" pitchFamily="18" charset="0"/>
            </a:endParaRPr>
          </a:p>
          <a:p>
            <a:pPr lvl="0">
              <a:defRPr/>
            </a:pPr>
            <a:r>
              <a:rPr kumimoji="0" lang="en-US" sz="2400" b="0" i="0" u="none" strike="noStrike" kern="12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rPr>
              <a:t>e.g., </a:t>
            </a:r>
            <a:r>
              <a:rPr lang="en-US" sz="2400" dirty="0">
                <a:highlight>
                  <a:srgbClr val="00FF00"/>
                </a:highlight>
                <a:latin typeface="Century Gothic" panose="020B0502020202020204" pitchFamily="34" charset="0"/>
                <a:ea typeface="Calibri" panose="020F0502020204030204" pitchFamily="34" charset="0"/>
                <a:cs typeface="Times New Roman" panose="02020603050405020304" pitchFamily="18" charset="0"/>
              </a:rPr>
              <a:t>using </a:t>
            </a:r>
            <a:r>
              <a:rPr lang="en-US" sz="2400" dirty="0" smtClean="0">
                <a:highlight>
                  <a:srgbClr val="00FF00"/>
                </a:highlight>
                <a:latin typeface="Century Gothic" panose="020B0502020202020204" pitchFamily="34" charset="0"/>
                <a:ea typeface="Calibri" panose="020F0502020204030204" pitchFamily="34" charset="0"/>
                <a:cs typeface="Times New Roman" panose="02020603050405020304" pitchFamily="18" charset="0"/>
              </a:rPr>
              <a:t>drawings </a:t>
            </a:r>
            <a:r>
              <a:rPr kumimoji="0" lang="en-US" sz="2400" b="0" i="0" u="none" strike="noStrike" kern="12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rPr>
              <a:t>and equations with a symbol for the unknown number to represent the problem. </a:t>
            </a:r>
          </a:p>
          <a:p>
            <a:pPr marL="0" marR="0" lvl="0" indent="0" algn="l" defTabSz="457200" rtl="0" eaLnBrk="1" fontAlgn="auto" latinLnBrk="0" hangingPunct="1">
              <a:lnSpc>
                <a:spcPct val="100000"/>
              </a:lnSpc>
              <a:buClrTx/>
              <a:buSzTx/>
              <a:buFontTx/>
              <a:buNone/>
              <a:tabLst/>
              <a:defRPr/>
            </a:pPr>
            <a:endParaRPr kumimoji="0" lang="en-US" sz="2400" b="0" i="0" u="none" strike="noStrike" kern="1200" cap="none" spc="0" normalizeH="0" baseline="0" noProof="0" dirty="0">
              <a:ln>
                <a:noFill/>
              </a:ln>
              <a:solidFill>
                <a:prstClr val="black"/>
              </a:solidFill>
              <a:effectLst/>
              <a:uLnTx/>
              <a:uFillTx/>
              <a:ea typeface="Times New Roman" panose="02020603050405020304" pitchFamily="18" charset="0"/>
              <a:cs typeface="Arial" panose="020B0604020202020204" pitchFamily="34" charset="0"/>
            </a:endParaRPr>
          </a:p>
          <a:p>
            <a:pPr lvl="0">
              <a:defRPr/>
            </a:pPr>
            <a:r>
              <a:rPr kumimoji="0" lang="en-US" sz="2400" b="1" i="0" u="none" strike="noStrike" kern="12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rPr>
              <a:t>NY-2.OA.1b</a:t>
            </a:r>
            <a:r>
              <a:rPr kumimoji="0" lang="en-US" sz="2400" b="0" i="0" u="none" strike="noStrike" kern="12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rPr>
              <a:t> </a:t>
            </a:r>
            <a:r>
              <a:rPr lang="en-US" sz="2400" dirty="0">
                <a:highlight>
                  <a:srgbClr val="FFFF00"/>
                </a:highlight>
                <a:latin typeface="Century Gothic" panose="020B0502020202020204" pitchFamily="34" charset="0"/>
                <a:ea typeface="Calibri" panose="020F0502020204030204" pitchFamily="34" charset="0"/>
                <a:cs typeface="Times New Roman" panose="02020603050405020304" pitchFamily="18" charset="0"/>
              </a:rPr>
              <a:t>Use</a:t>
            </a:r>
            <a:r>
              <a:rPr kumimoji="0" lang="en-US" sz="2400" b="0" i="0" u="none" strike="noStrike" kern="1200" cap="none" spc="0" normalizeH="0" baseline="0" noProof="0" dirty="0" smtClean="0">
                <a:ln>
                  <a:noFill/>
                </a:ln>
                <a:solidFill>
                  <a:srgbClr val="000000"/>
                </a:solidFill>
                <a:effectLst/>
                <a:uLnTx/>
                <a:uFillTx/>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rPr>
              <a:t>addition and subtraction within 100 to </a:t>
            </a:r>
            <a:r>
              <a:rPr lang="en-US" sz="2400" dirty="0">
                <a:highlight>
                  <a:srgbClr val="00FF00"/>
                </a:highlight>
                <a:latin typeface="Century Gothic" panose="020B0502020202020204" pitchFamily="34" charset="0"/>
                <a:ea typeface="Calibri" panose="020F0502020204030204" pitchFamily="34" charset="0"/>
                <a:cs typeface="Times New Roman" panose="02020603050405020304" pitchFamily="18" charset="0"/>
              </a:rPr>
              <a:t>develop an understanding </a:t>
            </a:r>
            <a:r>
              <a:rPr kumimoji="0" lang="en-US" sz="2400" b="0" i="0" u="none" strike="noStrike" kern="12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rPr>
              <a:t>of </a:t>
            </a:r>
            <a:r>
              <a:rPr lang="en-US" sz="2400" dirty="0">
                <a:highlight>
                  <a:srgbClr val="FFFF00"/>
                </a:highlight>
                <a:latin typeface="Century Gothic" panose="020B0502020202020204" pitchFamily="34" charset="0"/>
                <a:ea typeface="Calibri" panose="020F0502020204030204" pitchFamily="34" charset="0"/>
                <a:cs typeface="Times New Roman" panose="02020603050405020304" pitchFamily="18" charset="0"/>
              </a:rPr>
              <a:t>solving</a:t>
            </a:r>
            <a:r>
              <a:rPr kumimoji="0" lang="en-US" sz="2400" b="0" i="0" u="none" strike="noStrike" kern="12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rPr>
              <a:t> </a:t>
            </a:r>
            <a:r>
              <a:rPr lang="en-US" sz="2400" dirty="0">
                <a:highlight>
                  <a:srgbClr val="FF00FF"/>
                </a:highlight>
                <a:latin typeface="Century Gothic" panose="020B0502020202020204" pitchFamily="34" charset="0"/>
                <a:ea typeface="Calibri" panose="020F0502020204030204" pitchFamily="34" charset="0"/>
                <a:cs typeface="Times New Roman" panose="02020603050405020304" pitchFamily="18" charset="0"/>
              </a:rPr>
              <a:t>two-step word problems </a:t>
            </a:r>
            <a:r>
              <a:rPr kumimoji="0" lang="en-US" sz="2400" b="0" i="0" u="none" strike="noStrike" kern="12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rPr>
              <a:t>involving situations of adding to, taking from, putting together, taking apart, and comparing, with unknowns in all positions. </a:t>
            </a:r>
            <a:endParaRPr kumimoji="0" lang="en-US" sz="2400" b="0" i="0" u="none" strike="noStrike" kern="1200" cap="none" spc="0" normalizeH="0" baseline="0" noProof="0" dirty="0">
              <a:ln>
                <a:noFill/>
              </a:ln>
              <a:solidFill>
                <a:prstClr val="black"/>
              </a:solidFill>
              <a:effectLst/>
              <a:uLnTx/>
              <a:uFillTx/>
              <a:ea typeface="Times New Roman" panose="02020603050405020304" pitchFamily="18" charset="0"/>
            </a:endParaRPr>
          </a:p>
          <a:p>
            <a:pPr marL="0" marR="0" lvl="0" indent="0" algn="l" defTabSz="457200" rtl="0" eaLnBrk="1" fontAlgn="auto" latinLnBrk="0" hangingPunct="1">
              <a:lnSpc>
                <a:spcPct val="107000"/>
              </a:lnSpc>
              <a:buClrTx/>
              <a:buSzTx/>
              <a:buFontTx/>
              <a:buNone/>
              <a:tabLst/>
              <a:defRPr/>
            </a:pPr>
            <a:r>
              <a:rPr kumimoji="0" lang="en-US" sz="2400" b="0" i="0" u="none" strike="noStrike" kern="12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rPr>
              <a:t>e.g., </a:t>
            </a:r>
            <a:r>
              <a:rPr lang="en-US" sz="2400" dirty="0">
                <a:highlight>
                  <a:srgbClr val="00FF00"/>
                </a:highlight>
                <a:latin typeface="Century Gothic" panose="020B0502020202020204" pitchFamily="34" charset="0"/>
                <a:ea typeface="Calibri" panose="020F0502020204030204" pitchFamily="34" charset="0"/>
                <a:cs typeface="Times New Roman" panose="02020603050405020304" pitchFamily="18" charset="0"/>
              </a:rPr>
              <a:t>using drawings </a:t>
            </a:r>
            <a:r>
              <a:rPr kumimoji="0" lang="en-US" sz="2400" b="0" i="0" u="none" strike="noStrike" kern="12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rPr>
              <a:t>and equations with a symbol for the unknown number to represent the problem. 	</a:t>
            </a:r>
            <a:endParaRPr kumimoji="0" lang="en-US" sz="2400" b="0" i="0" u="none" strike="noStrike" kern="1200" cap="none" spc="0" normalizeH="0" baseline="0" noProof="0" dirty="0" smtClean="0">
              <a:ln>
                <a:noFill/>
              </a:ln>
              <a:solidFill>
                <a:srgbClr val="000000"/>
              </a:solidFill>
              <a:effectLst/>
              <a:uLnTx/>
              <a:uFillTx/>
              <a:ea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7000"/>
              </a:lnSpc>
              <a:buClrTx/>
              <a:buSzTx/>
              <a:buFontTx/>
              <a:buNone/>
              <a:tabLst/>
              <a:defRPr/>
            </a:pPr>
            <a:endParaRPr lang="en-US" dirty="0">
              <a:solidFill>
                <a:srgbClr val="000000"/>
              </a:solidFill>
              <a:ea typeface="Calibri" panose="020F0502020204030204" pitchFamily="34" charset="0"/>
              <a:cs typeface="Times New Roman" panose="02020603050405020304" pitchFamily="18" charset="0"/>
            </a:endParaRPr>
          </a:p>
          <a:p>
            <a:pPr>
              <a:lnSpc>
                <a:spcPct val="107000"/>
              </a:lnSpc>
              <a:defRPr/>
            </a:pPr>
            <a:r>
              <a:rPr lang="en-US" sz="2400" b="1" dirty="0"/>
              <a:t>G-CO.B.8: </a:t>
            </a:r>
            <a:r>
              <a:rPr lang="en-US" sz="2400" dirty="0">
                <a:highlight>
                  <a:srgbClr val="00FF00"/>
                </a:highlight>
                <a:latin typeface="Century Gothic" panose="020B0502020202020204" pitchFamily="34" charset="0"/>
                <a:ea typeface="Calibri" panose="020F0502020204030204" pitchFamily="34" charset="0"/>
                <a:cs typeface="Times New Roman" panose="02020603050405020304" pitchFamily="18" charset="0"/>
              </a:rPr>
              <a:t>Explain</a:t>
            </a:r>
            <a:r>
              <a:rPr lang="en-US" sz="2400" dirty="0"/>
              <a:t> how the criteria for triangle congruence (ASA, SAS, SSS, AAS and HL (Hypotenuse Leg)) follow from the definition of </a:t>
            </a:r>
            <a:r>
              <a:rPr lang="en-US" sz="2400" dirty="0">
                <a:highlight>
                  <a:srgbClr val="00FF00"/>
                </a:highlight>
                <a:latin typeface="Century Gothic" panose="020B0502020202020204" pitchFamily="34" charset="0"/>
                <a:ea typeface="Calibri" panose="020F0502020204030204" pitchFamily="34" charset="0"/>
                <a:cs typeface="Times New Roman" panose="02020603050405020304" pitchFamily="18" charset="0"/>
              </a:rPr>
              <a:t>congruence in terms of rigid motions</a:t>
            </a:r>
            <a:r>
              <a:rPr lang="en-US" sz="2400" dirty="0" smtClean="0"/>
              <a:t>.</a:t>
            </a:r>
            <a:endParaRPr lang="en-US" sz="2400" dirty="0"/>
          </a:p>
        </p:txBody>
      </p:sp>
    </p:spTree>
    <p:extLst>
      <p:ext uri="{BB962C8B-B14F-4D97-AF65-F5344CB8AC3E}">
        <p14:creationId xmlns:p14="http://schemas.microsoft.com/office/powerpoint/2010/main" val="30204618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p:cNvPr>
          <p:cNvPicPr>
            <a:picLocks noChangeAspect="1"/>
          </p:cNvPicPr>
          <p:nvPr/>
        </p:nvPicPr>
        <p:blipFill>
          <a:blip r:embed="rId4"/>
          <a:stretch>
            <a:fillRect/>
          </a:stretch>
        </p:blipFill>
        <p:spPr>
          <a:xfrm>
            <a:off x="2489887" y="189884"/>
            <a:ext cx="9433408" cy="6499673"/>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2476785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138836"/>
          </a:xfrm>
          <a:prstGeom prst="rect">
            <a:avLst/>
          </a:prstGeom>
        </p:spPr>
      </p:pic>
    </p:spTree>
    <p:extLst>
      <p:ext uri="{BB962C8B-B14F-4D97-AF65-F5344CB8AC3E}">
        <p14:creationId xmlns:p14="http://schemas.microsoft.com/office/powerpoint/2010/main" val="17181792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25053" y="661744"/>
            <a:ext cx="7868651" cy="646331"/>
          </a:xfrm>
          <a:prstGeom prst="rect">
            <a:avLst/>
          </a:prstGeom>
          <a:noFill/>
        </p:spPr>
        <p:txBody>
          <a:bodyPr wrap="square" rtlCol="0">
            <a:spAutoFit/>
          </a:bodyPr>
          <a:lstStyle/>
          <a:p>
            <a:r>
              <a:rPr lang="en-US" sz="3600" dirty="0" smtClean="0"/>
              <a:t>Aspects </a:t>
            </a:r>
            <a:r>
              <a:rPr lang="en-US" sz="3600" dirty="0"/>
              <a:t>of Rigor </a:t>
            </a:r>
          </a:p>
        </p:txBody>
      </p:sp>
      <p:sp>
        <p:nvSpPr>
          <p:cNvPr id="3" name="Content Placeholder 1"/>
          <p:cNvSpPr txBox="1">
            <a:spLocks/>
          </p:cNvSpPr>
          <p:nvPr/>
        </p:nvSpPr>
        <p:spPr>
          <a:xfrm>
            <a:off x="1925053" y="1107996"/>
            <a:ext cx="8061158" cy="5543816"/>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spcBef>
                <a:spcPts val="0"/>
              </a:spcBef>
              <a:buClr>
                <a:srgbClr val="4C4C4C"/>
              </a:buClr>
            </a:pPr>
            <a:endParaRPr lang="en-US" sz="1400" b="1" dirty="0" smtClean="0">
              <a:solidFill>
                <a:srgbClr val="4C4C4C"/>
              </a:solidFill>
              <a:ea typeface="Calibri"/>
              <a:sym typeface="Calibri"/>
              <a:rtl val="0"/>
            </a:endParaRPr>
          </a:p>
          <a:p>
            <a:pPr>
              <a:spcBef>
                <a:spcPts val="600"/>
              </a:spcBef>
              <a:spcAft>
                <a:spcPts val="600"/>
              </a:spcAft>
              <a:buClr>
                <a:srgbClr val="4C4C4C"/>
              </a:buClr>
            </a:pPr>
            <a:r>
              <a:rPr lang="en-US" sz="2800" b="1" dirty="0" smtClean="0">
                <a:ea typeface="Calibri"/>
                <a:sym typeface="Calibri"/>
                <a:rtl val="0"/>
              </a:rPr>
              <a:t>Conceptual Understanding: </a:t>
            </a:r>
            <a:r>
              <a:rPr lang="en-US" sz="2800" dirty="0" smtClean="0">
                <a:ea typeface="Calibri"/>
                <a:sym typeface="Calibri"/>
                <a:rtl val="0"/>
              </a:rPr>
              <a:t>The Standards call for conceptual understanding of key concepts, such as place value and ratios. </a:t>
            </a:r>
          </a:p>
          <a:p>
            <a:pPr>
              <a:lnSpc>
                <a:spcPct val="100000"/>
              </a:lnSpc>
              <a:spcBef>
                <a:spcPts val="0"/>
              </a:spcBef>
              <a:buClr>
                <a:srgbClr val="4C4C4C"/>
              </a:buClr>
            </a:pPr>
            <a:endParaRPr lang="en-US" sz="1000" b="1" dirty="0" smtClean="0">
              <a:ea typeface="Calibri"/>
              <a:sym typeface="Calibri"/>
              <a:rtl val="0"/>
            </a:endParaRPr>
          </a:p>
          <a:p>
            <a:pPr>
              <a:spcBef>
                <a:spcPts val="600"/>
              </a:spcBef>
              <a:spcAft>
                <a:spcPts val="600"/>
              </a:spcAft>
              <a:buClr>
                <a:srgbClr val="4C4C4C"/>
              </a:buClr>
            </a:pPr>
            <a:r>
              <a:rPr lang="en-US" sz="2800" b="1" dirty="0" smtClean="0">
                <a:ea typeface="Calibri"/>
                <a:sym typeface="Calibri"/>
                <a:rtl val="0"/>
              </a:rPr>
              <a:t>Procedural Skills and Fluency:</a:t>
            </a:r>
            <a:r>
              <a:rPr lang="en-US" sz="2800" dirty="0" smtClean="0">
                <a:ea typeface="Calibri"/>
                <a:sym typeface="Calibri"/>
                <a:rtl val="0"/>
              </a:rPr>
              <a:t> The Standards call for speed and accuracy in calculation.</a:t>
            </a:r>
          </a:p>
          <a:p>
            <a:pPr>
              <a:lnSpc>
                <a:spcPct val="100000"/>
              </a:lnSpc>
              <a:spcBef>
                <a:spcPts val="0"/>
              </a:spcBef>
              <a:buClr>
                <a:srgbClr val="4C4C4C"/>
              </a:buClr>
            </a:pPr>
            <a:endParaRPr lang="en-US" sz="1000" b="1" dirty="0" smtClean="0">
              <a:ea typeface="Calibri"/>
              <a:sym typeface="Calibri"/>
              <a:rtl val="0"/>
            </a:endParaRPr>
          </a:p>
          <a:p>
            <a:pPr>
              <a:spcBef>
                <a:spcPts val="600"/>
              </a:spcBef>
              <a:spcAft>
                <a:spcPts val="600"/>
              </a:spcAft>
              <a:buClr>
                <a:srgbClr val="4C4C4C"/>
              </a:buClr>
            </a:pPr>
            <a:r>
              <a:rPr lang="en-US" sz="2800" b="1" dirty="0" smtClean="0">
                <a:ea typeface="Calibri"/>
                <a:sym typeface="Calibri"/>
                <a:rtl val="0"/>
              </a:rPr>
              <a:t>Application:</a:t>
            </a:r>
            <a:r>
              <a:rPr lang="en-US" sz="2800" dirty="0" smtClean="0">
                <a:ea typeface="Calibri"/>
                <a:sym typeface="Calibri"/>
                <a:rtl val="0"/>
              </a:rPr>
              <a:t> The Standards call for </a:t>
            </a:r>
            <a:br>
              <a:rPr lang="en-US" sz="2800" dirty="0" smtClean="0">
                <a:ea typeface="Calibri"/>
                <a:sym typeface="Calibri"/>
                <a:rtl val="0"/>
              </a:rPr>
            </a:br>
            <a:r>
              <a:rPr lang="en-US" sz="2800" dirty="0" smtClean="0">
                <a:ea typeface="Calibri"/>
                <a:sym typeface="Calibri"/>
                <a:rtl val="0"/>
              </a:rPr>
              <a:t>students to use math in situations that require mathematical knowledge.</a:t>
            </a:r>
          </a:p>
          <a:p>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0115" y="700710"/>
            <a:ext cx="2378118" cy="237811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679271">
            <a:off x="9984263" y="2834714"/>
            <a:ext cx="2312012" cy="231201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714593">
            <a:off x="9026683" y="4101786"/>
            <a:ext cx="2972818" cy="2972818"/>
          </a:xfrm>
          <a:prstGeom prst="rect">
            <a:avLst/>
          </a:prstGeom>
        </p:spPr>
      </p:pic>
    </p:spTree>
    <p:extLst>
      <p:ext uri="{BB962C8B-B14F-4D97-AF65-F5344CB8AC3E}">
        <p14:creationId xmlns:p14="http://schemas.microsoft.com/office/powerpoint/2010/main" val="41077693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81162" y="1087754"/>
            <a:ext cx="10280445" cy="4017645"/>
          </a:xfrm>
          <a:prstGeom prst="rect">
            <a:avLst/>
          </a:prstGeom>
        </p:spPr>
      </p:pic>
      <p:sp>
        <p:nvSpPr>
          <p:cNvPr id="3" name="Oval 2"/>
          <p:cNvSpPr/>
          <p:nvPr/>
        </p:nvSpPr>
        <p:spPr>
          <a:xfrm>
            <a:off x="7345680" y="929640"/>
            <a:ext cx="3672840" cy="117348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1447800" y="3096576"/>
            <a:ext cx="3672840" cy="117348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71597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69806" y="650873"/>
            <a:ext cx="9660194" cy="646331"/>
          </a:xfrm>
          <a:prstGeom prst="rect">
            <a:avLst/>
          </a:prstGeom>
          <a:noFill/>
        </p:spPr>
        <p:txBody>
          <a:bodyPr wrap="square" rtlCol="0">
            <a:spAutoFit/>
          </a:bodyPr>
          <a:lstStyle/>
          <a:p>
            <a:r>
              <a:rPr lang="en-US" sz="3600" dirty="0" smtClean="0"/>
              <a:t>Standards For Mathematical Practice</a:t>
            </a:r>
            <a:endParaRPr lang="en-US" sz="3600" dirty="0"/>
          </a:p>
        </p:txBody>
      </p:sp>
      <p:sp>
        <p:nvSpPr>
          <p:cNvPr id="6" name="TextBox 5"/>
          <p:cNvSpPr txBox="1"/>
          <p:nvPr/>
        </p:nvSpPr>
        <p:spPr>
          <a:xfrm>
            <a:off x="2527793" y="1417639"/>
            <a:ext cx="8589383" cy="5370701"/>
          </a:xfrm>
          <a:prstGeom prst="rect">
            <a:avLst/>
          </a:prstGeom>
          <a:noFill/>
          <a:ln>
            <a:noFill/>
          </a:ln>
        </p:spPr>
        <p:txBody>
          <a:bodyPr wrap="square" rtlCol="0">
            <a:spAutoFit/>
          </a:bodyPr>
          <a:lstStyle/>
          <a:p>
            <a:pPr marL="850900" lvl="1" indent="-457200">
              <a:spcBef>
                <a:spcPts val="600"/>
              </a:spcBef>
              <a:buClr>
                <a:srgbClr val="4C4C4C"/>
              </a:buClr>
              <a:buSzPct val="100000"/>
              <a:buFont typeface="+mj-lt"/>
              <a:buAutoNum type="arabicPeriod"/>
            </a:pPr>
            <a:r>
              <a:rPr lang="en-US" sz="2800" dirty="0">
                <a:ea typeface="Calibri" charset="0"/>
                <a:cs typeface="Calibri" charset="0"/>
              </a:rPr>
              <a:t>Make sense of problems and persevere in solving them.</a:t>
            </a:r>
          </a:p>
          <a:p>
            <a:pPr marL="850900" lvl="1" indent="-457200">
              <a:spcBef>
                <a:spcPts val="600"/>
              </a:spcBef>
              <a:buClr>
                <a:srgbClr val="4C4C4C"/>
              </a:buClr>
              <a:buSzPct val="100000"/>
              <a:buFont typeface="+mj-lt"/>
              <a:buAutoNum type="arabicPeriod"/>
            </a:pPr>
            <a:r>
              <a:rPr lang="en-US" sz="2800" dirty="0">
                <a:ea typeface="Calibri" charset="0"/>
                <a:cs typeface="Calibri" charset="0"/>
              </a:rPr>
              <a:t>Reason abstractly and quantitatively.</a:t>
            </a:r>
          </a:p>
          <a:p>
            <a:pPr marL="850900" lvl="1" indent="-457200">
              <a:spcBef>
                <a:spcPts val="600"/>
              </a:spcBef>
              <a:buClr>
                <a:srgbClr val="4C4C4C"/>
              </a:buClr>
              <a:buSzPct val="100000"/>
              <a:buFont typeface="+mj-lt"/>
              <a:buAutoNum type="arabicPeriod"/>
            </a:pPr>
            <a:r>
              <a:rPr lang="en-US" sz="2800" dirty="0">
                <a:ea typeface="Calibri" charset="0"/>
                <a:cs typeface="Calibri" charset="0"/>
              </a:rPr>
              <a:t>Construct viable arguments and critique the reasoning of others.</a:t>
            </a:r>
          </a:p>
          <a:p>
            <a:pPr marL="850900" lvl="1" indent="-457200">
              <a:spcBef>
                <a:spcPts val="600"/>
              </a:spcBef>
              <a:buClr>
                <a:srgbClr val="4C4C4C"/>
              </a:buClr>
              <a:buSzPct val="100000"/>
              <a:buFont typeface="+mj-lt"/>
              <a:buAutoNum type="arabicPeriod"/>
            </a:pPr>
            <a:r>
              <a:rPr lang="en-US" sz="2800" dirty="0">
                <a:ea typeface="Calibri" charset="0"/>
                <a:cs typeface="Calibri" charset="0"/>
              </a:rPr>
              <a:t>Model with mathematics.</a:t>
            </a:r>
          </a:p>
          <a:p>
            <a:pPr marL="850900" lvl="1" indent="-457200">
              <a:spcBef>
                <a:spcPts val="600"/>
              </a:spcBef>
              <a:buClr>
                <a:srgbClr val="4C4C4C"/>
              </a:buClr>
              <a:buSzPct val="100000"/>
              <a:buFont typeface="+mj-lt"/>
              <a:buAutoNum type="arabicPeriod"/>
            </a:pPr>
            <a:r>
              <a:rPr lang="en-US" sz="2800" dirty="0">
                <a:ea typeface="Calibri" charset="0"/>
                <a:cs typeface="Calibri" charset="0"/>
              </a:rPr>
              <a:t>Use appropriate tools strategically.</a:t>
            </a:r>
          </a:p>
          <a:p>
            <a:pPr marL="850900" lvl="1" indent="-457200">
              <a:spcBef>
                <a:spcPts val="600"/>
              </a:spcBef>
              <a:buClr>
                <a:srgbClr val="4C4C4C"/>
              </a:buClr>
              <a:buSzPct val="100000"/>
              <a:buFont typeface="+mj-lt"/>
              <a:buAutoNum type="arabicPeriod"/>
            </a:pPr>
            <a:r>
              <a:rPr lang="en-US" sz="2800" dirty="0">
                <a:ea typeface="Calibri" charset="0"/>
                <a:cs typeface="Calibri" charset="0"/>
              </a:rPr>
              <a:t>Attend to precision.</a:t>
            </a:r>
          </a:p>
          <a:p>
            <a:pPr marL="850900" lvl="1" indent="-457200">
              <a:spcBef>
                <a:spcPts val="600"/>
              </a:spcBef>
              <a:buClr>
                <a:srgbClr val="4C4C4C"/>
              </a:buClr>
              <a:buSzPct val="100000"/>
              <a:buFont typeface="+mj-lt"/>
              <a:buAutoNum type="arabicPeriod"/>
            </a:pPr>
            <a:r>
              <a:rPr lang="en-US" sz="2800" dirty="0">
                <a:ea typeface="Calibri" charset="0"/>
                <a:cs typeface="Calibri" charset="0"/>
              </a:rPr>
              <a:t>Look for and make use of structure.</a:t>
            </a:r>
          </a:p>
          <a:p>
            <a:pPr marL="850900" lvl="1" indent="-457200">
              <a:spcBef>
                <a:spcPts val="600"/>
              </a:spcBef>
              <a:buClr>
                <a:srgbClr val="4C4C4C"/>
              </a:buClr>
              <a:buSzPct val="100000"/>
              <a:buFont typeface="+mj-lt"/>
              <a:buAutoNum type="arabicPeriod"/>
            </a:pPr>
            <a:r>
              <a:rPr lang="en-US" sz="2800" dirty="0">
                <a:ea typeface="Calibri" charset="0"/>
                <a:cs typeface="Calibri" charset="0"/>
              </a:rPr>
              <a:t>Look for and express regularity in repeated reasoning.</a:t>
            </a:r>
            <a:r>
              <a:rPr lang="en-US" sz="2800" dirty="0">
                <a:ea typeface="Calibri" charset="0"/>
                <a:cs typeface="Calibri" charset="0"/>
                <a:sym typeface="Calibri"/>
                <a:rtl val="0"/>
              </a:rPr>
              <a:t> </a:t>
            </a:r>
          </a:p>
        </p:txBody>
      </p:sp>
    </p:spTree>
    <p:extLst>
      <p:ext uri="{BB962C8B-B14F-4D97-AF65-F5344CB8AC3E}">
        <p14:creationId xmlns:p14="http://schemas.microsoft.com/office/powerpoint/2010/main" val="150246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D9081-E52A-40DB-82CE-6D51B5487AC8}"/>
              </a:ext>
            </a:extLst>
          </p:cNvPr>
          <p:cNvSpPr txBox="1">
            <a:spLocks/>
          </p:cNvSpPr>
          <p:nvPr/>
        </p:nvSpPr>
        <p:spPr>
          <a:xfrm>
            <a:off x="1925056" y="392242"/>
            <a:ext cx="8229600" cy="1143000"/>
          </a:xfrm>
          <a:prstGeom prst="rect">
            <a:avLst/>
          </a:prstGeom>
        </p:spPr>
        <p:txBody>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US" sz="2200" dirty="0" smtClean="0">
                <a:solidFill>
                  <a:srgbClr val="3873AE"/>
                </a:solidFill>
              </a:rPr>
              <a:t/>
            </a:r>
            <a:br>
              <a:rPr lang="en-US" sz="2200" dirty="0" smtClean="0">
                <a:solidFill>
                  <a:srgbClr val="3873AE"/>
                </a:solidFill>
              </a:rPr>
            </a:br>
            <a:r>
              <a:rPr lang="en-US" sz="3600" cap="none" dirty="0" smtClean="0"/>
              <a:t>Avenues of Thinking</a:t>
            </a:r>
            <a:endParaRPr lang="en-US" cap="none"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6099" y="1130970"/>
            <a:ext cx="7631358" cy="5690937"/>
          </a:xfrm>
          <a:prstGeom prst="rect">
            <a:avLst/>
          </a:prstGeom>
        </p:spPr>
      </p:pic>
      <p:sp>
        <p:nvSpPr>
          <p:cNvPr id="4" name="TextBox 3"/>
          <p:cNvSpPr txBox="1"/>
          <p:nvPr/>
        </p:nvSpPr>
        <p:spPr>
          <a:xfrm>
            <a:off x="6854108" y="761638"/>
            <a:ext cx="5316582"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Adapted from FosteringMathPractices.com</a:t>
            </a:r>
            <a:endParaRPr lang="en-US" dirty="0"/>
          </a:p>
        </p:txBody>
      </p:sp>
    </p:spTree>
    <p:extLst>
      <p:ext uri="{BB962C8B-B14F-4D97-AF65-F5344CB8AC3E}">
        <p14:creationId xmlns:p14="http://schemas.microsoft.com/office/powerpoint/2010/main" val="37174953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07871" y="191030"/>
            <a:ext cx="9515426" cy="6492879"/>
          </a:xfrm>
          <a:prstGeom prst="rect">
            <a:avLst/>
          </a:prstGeom>
          <a:ln w="88900" cap="sq" cmpd="thickThin">
            <a:solidFill>
              <a:srgbClr val="000000"/>
            </a:solidFill>
            <a:prstDash val="solid"/>
            <a:miter lim="800000"/>
          </a:ln>
          <a:effectLst>
            <a:innerShdw blurRad="76200">
              <a:srgbClr val="000000"/>
            </a:innerShdw>
          </a:effectLst>
        </p:spPr>
      </p:pic>
      <p:sp>
        <p:nvSpPr>
          <p:cNvPr id="3" name="Rectangle 2"/>
          <p:cNvSpPr/>
          <p:nvPr/>
        </p:nvSpPr>
        <p:spPr>
          <a:xfrm>
            <a:off x="2514600" y="6075171"/>
            <a:ext cx="9291872" cy="51619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n w="76200">
                <a:solidFill>
                  <a:schemeClr val="tx1"/>
                </a:solidFill>
              </a:ln>
            </a:endParaRPr>
          </a:p>
        </p:txBody>
      </p:sp>
      <p:sp>
        <p:nvSpPr>
          <p:cNvPr id="4" name="Down Arrow 3"/>
          <p:cNvSpPr/>
          <p:nvPr/>
        </p:nvSpPr>
        <p:spPr>
          <a:xfrm>
            <a:off x="4831080" y="4343400"/>
            <a:ext cx="838200" cy="17317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347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ppt_x"/>
                                          </p:val>
                                        </p:tav>
                                        <p:tav tm="100000">
                                          <p:val>
                                            <p:strVal val="#ppt_x"/>
                                          </p:val>
                                        </p:tav>
                                      </p:tavLst>
                                    </p:anim>
                                    <p:anim calcmode="lin" valueType="num">
                                      <p:cBhvr additive="base">
                                        <p:cTn id="14"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4047" y="1541190"/>
            <a:ext cx="3557862" cy="46554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1112106" y="271849"/>
            <a:ext cx="10429103"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i="0" u="none" strike="noStrike" kern="1200" cap="none" spc="0" normalizeH="0" baseline="0" noProof="0" dirty="0">
                <a:ln>
                  <a:noFill/>
                </a:ln>
                <a:solidFill>
                  <a:prstClr val="black"/>
                </a:solidFill>
                <a:effectLst/>
                <a:uLnTx/>
                <a:uFillTx/>
                <a:latin typeface="+mj-lt"/>
                <a:ea typeface="+mn-ea"/>
                <a:cs typeface="+mn-cs"/>
              </a:rPr>
              <a:t>Unpacking Guide</a:t>
            </a:r>
          </a:p>
        </p:txBody>
      </p:sp>
    </p:spTree>
    <p:extLst>
      <p:ext uri="{BB962C8B-B14F-4D97-AF65-F5344CB8AC3E}">
        <p14:creationId xmlns:p14="http://schemas.microsoft.com/office/powerpoint/2010/main" val="22398495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4047" y="1541190"/>
            <a:ext cx="3557862" cy="46554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1112106" y="271849"/>
            <a:ext cx="10429103"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i="0" u="none" strike="noStrike" kern="1200" cap="none" spc="0" normalizeH="0" baseline="0" noProof="0" dirty="0">
                <a:ln>
                  <a:noFill/>
                </a:ln>
                <a:solidFill>
                  <a:prstClr val="black"/>
                </a:solidFill>
                <a:effectLst/>
                <a:uLnTx/>
                <a:uFillTx/>
                <a:latin typeface="+mj-lt"/>
                <a:ea typeface="+mn-ea"/>
                <a:cs typeface="+mn-cs"/>
              </a:rPr>
              <a:t>Unpacking Guide</a:t>
            </a:r>
          </a:p>
        </p:txBody>
      </p:sp>
    </p:spTree>
    <p:extLst>
      <p:ext uri="{BB962C8B-B14F-4D97-AF65-F5344CB8AC3E}">
        <p14:creationId xmlns:p14="http://schemas.microsoft.com/office/powerpoint/2010/main" val="6372639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25053" y="661744"/>
            <a:ext cx="7868651" cy="646331"/>
          </a:xfrm>
          <a:prstGeom prst="rect">
            <a:avLst/>
          </a:prstGeom>
          <a:noFill/>
        </p:spPr>
        <p:txBody>
          <a:bodyPr wrap="square" rtlCol="0">
            <a:spAutoFit/>
          </a:bodyPr>
          <a:lstStyle/>
          <a:p>
            <a:r>
              <a:rPr lang="en-US" sz="3600" dirty="0" smtClean="0"/>
              <a:t>Notes on the following slides</a:t>
            </a:r>
            <a:endParaRPr lang="en-US" sz="3600" dirty="0"/>
          </a:p>
        </p:txBody>
      </p:sp>
      <p:sp>
        <p:nvSpPr>
          <p:cNvPr id="3" name="Content Placeholder 1"/>
          <p:cNvSpPr txBox="1">
            <a:spLocks/>
          </p:cNvSpPr>
          <p:nvPr/>
        </p:nvSpPr>
        <p:spPr>
          <a:xfrm>
            <a:off x="1925053" y="1107996"/>
            <a:ext cx="9740078" cy="5543816"/>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spcBef>
                <a:spcPts val="0"/>
              </a:spcBef>
              <a:buClr>
                <a:srgbClr val="4C4C4C"/>
              </a:buClr>
            </a:pPr>
            <a:endParaRPr lang="en-US" sz="1400" b="1" dirty="0" smtClean="0">
              <a:solidFill>
                <a:srgbClr val="4C4C4C"/>
              </a:solidFill>
              <a:ea typeface="Calibri"/>
              <a:sym typeface="Calibri"/>
              <a:rtl val="0"/>
            </a:endParaRPr>
          </a:p>
          <a:p>
            <a:pPr>
              <a:spcBef>
                <a:spcPts val="600"/>
              </a:spcBef>
              <a:spcAft>
                <a:spcPts val="600"/>
              </a:spcAft>
              <a:buClr>
                <a:srgbClr val="4C4C4C"/>
              </a:buClr>
            </a:pPr>
            <a:r>
              <a:rPr lang="en-US" sz="2800" b="1" dirty="0" smtClean="0">
                <a:ea typeface="Calibri"/>
                <a:sym typeface="Calibri"/>
                <a:rtl val="0"/>
              </a:rPr>
              <a:t>Walk through and practice.</a:t>
            </a:r>
          </a:p>
          <a:p>
            <a:pPr lvl="1">
              <a:spcBef>
                <a:spcPts val="600"/>
              </a:spcBef>
              <a:spcAft>
                <a:spcPts val="600"/>
              </a:spcAft>
              <a:buClr>
                <a:srgbClr val="4C4C4C"/>
              </a:buClr>
            </a:pPr>
            <a:r>
              <a:rPr lang="en-US" sz="2400" dirty="0" smtClean="0">
                <a:ea typeface="Calibri"/>
                <a:sym typeface="Calibri"/>
                <a:rtl val="0"/>
              </a:rPr>
              <a:t>At this point, participants should have selected the first standard that they are going to unpack.</a:t>
            </a:r>
          </a:p>
          <a:p>
            <a:pPr lvl="1">
              <a:spcBef>
                <a:spcPts val="600"/>
              </a:spcBef>
              <a:spcAft>
                <a:spcPts val="600"/>
              </a:spcAft>
              <a:buClr>
                <a:srgbClr val="4C4C4C"/>
              </a:buClr>
            </a:pPr>
            <a:r>
              <a:rPr lang="en-US" sz="2400" dirty="0" smtClean="0">
                <a:ea typeface="Calibri"/>
                <a:sym typeface="Calibri"/>
                <a:rtl val="0"/>
              </a:rPr>
              <a:t>In your districts, use the Grade 6 sample as a model.  After each slide, give participants a chance to complete that section for their selected standard.</a:t>
            </a:r>
          </a:p>
          <a:p>
            <a:pPr lvl="1">
              <a:spcBef>
                <a:spcPts val="600"/>
              </a:spcBef>
              <a:spcAft>
                <a:spcPts val="600"/>
              </a:spcAft>
              <a:buClr>
                <a:srgbClr val="4C4C4C"/>
              </a:buClr>
            </a:pPr>
            <a:r>
              <a:rPr lang="en-US" sz="2400" dirty="0" smtClean="0">
                <a:ea typeface="Calibri"/>
                <a:sym typeface="Calibri"/>
                <a:rtl val="0"/>
              </a:rPr>
              <a:t>The times identified in the notes of the following slides are </a:t>
            </a:r>
            <a:r>
              <a:rPr lang="en-US" sz="2400" i="1" u="sng" dirty="0" smtClean="0">
                <a:ea typeface="Calibri"/>
                <a:sym typeface="Calibri"/>
                <a:rtl val="0"/>
              </a:rPr>
              <a:t>suggestions</a:t>
            </a:r>
            <a:r>
              <a:rPr lang="en-US" sz="2400" dirty="0" smtClean="0">
                <a:ea typeface="Calibri"/>
                <a:sym typeface="Calibri"/>
                <a:rtl val="0"/>
              </a:rPr>
              <a:t>. </a:t>
            </a:r>
            <a:r>
              <a:rPr lang="en-US" sz="2400" dirty="0" smtClean="0">
                <a:solidFill>
                  <a:schemeClr val="dk1"/>
                </a:solidFill>
                <a:cs typeface="Calibri"/>
                <a:sym typeface="Calibri"/>
              </a:rPr>
              <a:t>Some </a:t>
            </a:r>
            <a:r>
              <a:rPr lang="en-US" sz="2400" dirty="0">
                <a:solidFill>
                  <a:schemeClr val="dk1"/>
                </a:solidFill>
                <a:cs typeface="Calibri"/>
                <a:sym typeface="Calibri"/>
              </a:rPr>
              <a:t>people will be done early and some will belabor every point.  Find a happy medium.  You </a:t>
            </a:r>
            <a:r>
              <a:rPr lang="en-US" sz="2400" b="1" dirty="0">
                <a:solidFill>
                  <a:schemeClr val="dk1"/>
                </a:solidFill>
                <a:cs typeface="Calibri"/>
                <a:sym typeface="Calibri"/>
              </a:rPr>
              <a:t>don’t</a:t>
            </a:r>
            <a:r>
              <a:rPr lang="en-US" sz="2400" dirty="0">
                <a:solidFill>
                  <a:schemeClr val="dk1"/>
                </a:solidFill>
                <a:cs typeface="Calibri"/>
                <a:sym typeface="Calibri"/>
              </a:rPr>
              <a:t> have to wait until everyone is finished in order to move on.</a:t>
            </a:r>
            <a:endParaRPr lang="en-US" sz="2400" dirty="0">
              <a:solidFill>
                <a:schemeClr val="dk1"/>
              </a:solidFill>
              <a:ea typeface="Calibri"/>
              <a:cs typeface="Calibri"/>
              <a:sym typeface="Calibri"/>
            </a:endParaRPr>
          </a:p>
          <a:p>
            <a:pPr lvl="1">
              <a:spcBef>
                <a:spcPts val="600"/>
              </a:spcBef>
              <a:spcAft>
                <a:spcPts val="600"/>
              </a:spcAft>
              <a:buClr>
                <a:srgbClr val="4C4C4C"/>
              </a:buClr>
            </a:pPr>
            <a:endParaRPr lang="en-US" sz="2600" dirty="0" smtClean="0">
              <a:ea typeface="Calibri"/>
              <a:sym typeface="Calibri"/>
              <a:rtl val="0"/>
            </a:endParaRPr>
          </a:p>
          <a:p>
            <a:pPr lvl="1">
              <a:spcBef>
                <a:spcPts val="600"/>
              </a:spcBef>
              <a:spcAft>
                <a:spcPts val="600"/>
              </a:spcAft>
              <a:buClr>
                <a:srgbClr val="4C4C4C"/>
              </a:buClr>
            </a:pPr>
            <a:endParaRPr lang="en-US" sz="2600" dirty="0" smtClean="0">
              <a:ea typeface="Calibri"/>
              <a:sym typeface="Calibri"/>
              <a:rtl val="0"/>
            </a:endParaRPr>
          </a:p>
          <a:p>
            <a:endParaRPr lang="en-US" sz="2400" dirty="0"/>
          </a:p>
        </p:txBody>
      </p:sp>
    </p:spTree>
    <p:extLst>
      <p:ext uri="{BB962C8B-B14F-4D97-AF65-F5344CB8AC3E}">
        <p14:creationId xmlns:p14="http://schemas.microsoft.com/office/powerpoint/2010/main" val="34340023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4334" y="636140"/>
            <a:ext cx="8911687" cy="699364"/>
          </a:xfrm>
        </p:spPr>
        <p:txBody>
          <a:bodyPr>
            <a:normAutofit/>
          </a:bodyPr>
          <a:lstStyle/>
          <a:p>
            <a:r>
              <a:rPr lang="en-US" dirty="0" smtClean="0"/>
              <a:t>Grade 6 Unpacking Sample</a:t>
            </a:r>
            <a:endParaRPr lang="en-US" dirty="0"/>
          </a:p>
        </p:txBody>
      </p:sp>
      <p:pic>
        <p:nvPicPr>
          <p:cNvPr id="3" name="Picture 2"/>
          <p:cNvPicPr>
            <a:picLocks noChangeAspect="1"/>
          </p:cNvPicPr>
          <p:nvPr/>
        </p:nvPicPr>
        <p:blipFill>
          <a:blip r:embed="rId3"/>
          <a:stretch>
            <a:fillRect/>
          </a:stretch>
        </p:blipFill>
        <p:spPr>
          <a:xfrm>
            <a:off x="1325888" y="1982112"/>
            <a:ext cx="3042912" cy="3793760"/>
          </a:xfrm>
          <a:prstGeom prst="rect">
            <a:avLst/>
          </a:prstGeom>
          <a:ln w="88900" cap="sq" cmpd="thickThin">
            <a:solidFill>
              <a:srgbClr val="000000"/>
            </a:solidFill>
            <a:prstDash val="solid"/>
            <a:miter lim="800000"/>
          </a:ln>
          <a:effectLst>
            <a:innerShdw blurRad="76200">
              <a:srgbClr val="000000"/>
            </a:innerShdw>
          </a:effectLst>
        </p:spPr>
      </p:pic>
      <p:pic>
        <p:nvPicPr>
          <p:cNvPr id="4" name="Picture 3"/>
          <p:cNvPicPr>
            <a:picLocks noChangeAspect="1"/>
          </p:cNvPicPr>
          <p:nvPr/>
        </p:nvPicPr>
        <p:blipFill>
          <a:blip r:embed="rId4"/>
          <a:stretch>
            <a:fillRect/>
          </a:stretch>
        </p:blipFill>
        <p:spPr>
          <a:xfrm>
            <a:off x="4965990" y="2002973"/>
            <a:ext cx="2953452" cy="3730171"/>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p:cNvPicPr>
            <a:picLocks noChangeAspect="1"/>
          </p:cNvPicPr>
          <p:nvPr/>
        </p:nvPicPr>
        <p:blipFill>
          <a:blip r:embed="rId5"/>
          <a:stretch>
            <a:fillRect/>
          </a:stretch>
        </p:blipFill>
        <p:spPr>
          <a:xfrm>
            <a:off x="8505372" y="2002973"/>
            <a:ext cx="2931886" cy="371089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5895819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5119" y="556050"/>
            <a:ext cx="7906020" cy="58045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337148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4334" y="636140"/>
            <a:ext cx="8911687" cy="699364"/>
          </a:xfrm>
        </p:spPr>
        <p:txBody>
          <a:bodyPr>
            <a:normAutofit/>
          </a:bodyPr>
          <a:lstStyle/>
          <a:p>
            <a:r>
              <a:rPr lang="en-US" dirty="0" smtClean="0"/>
              <a:t>Grade 6 Unpacking Sample</a:t>
            </a:r>
            <a:endParaRPr lang="en-US" dirty="0"/>
          </a:p>
        </p:txBody>
      </p:sp>
      <p:pic>
        <p:nvPicPr>
          <p:cNvPr id="3" name="Picture 2"/>
          <p:cNvPicPr>
            <a:picLocks noChangeAspect="1"/>
          </p:cNvPicPr>
          <p:nvPr/>
        </p:nvPicPr>
        <p:blipFill>
          <a:blip r:embed="rId3"/>
          <a:stretch>
            <a:fillRect/>
          </a:stretch>
        </p:blipFill>
        <p:spPr>
          <a:xfrm>
            <a:off x="1325888" y="1982112"/>
            <a:ext cx="3042912" cy="3793760"/>
          </a:xfrm>
          <a:prstGeom prst="rect">
            <a:avLst/>
          </a:prstGeom>
          <a:ln w="88900" cap="sq" cmpd="thickThin">
            <a:solidFill>
              <a:srgbClr val="000000"/>
            </a:solidFill>
            <a:prstDash val="solid"/>
            <a:miter lim="800000"/>
          </a:ln>
          <a:effectLst>
            <a:innerShdw blurRad="76200">
              <a:srgbClr val="000000"/>
            </a:innerShdw>
          </a:effectLst>
        </p:spPr>
      </p:pic>
      <p:pic>
        <p:nvPicPr>
          <p:cNvPr id="4" name="Picture 3"/>
          <p:cNvPicPr>
            <a:picLocks noChangeAspect="1"/>
          </p:cNvPicPr>
          <p:nvPr/>
        </p:nvPicPr>
        <p:blipFill>
          <a:blip r:embed="rId4"/>
          <a:stretch>
            <a:fillRect/>
          </a:stretch>
        </p:blipFill>
        <p:spPr>
          <a:xfrm>
            <a:off x="4965990" y="2002973"/>
            <a:ext cx="2953452" cy="3730171"/>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p:cNvPicPr>
            <a:picLocks noChangeAspect="1"/>
          </p:cNvPicPr>
          <p:nvPr/>
        </p:nvPicPr>
        <p:blipFill>
          <a:blip r:embed="rId5"/>
          <a:stretch>
            <a:fillRect/>
          </a:stretch>
        </p:blipFill>
        <p:spPr>
          <a:xfrm>
            <a:off x="8505372" y="2002973"/>
            <a:ext cx="2931886" cy="371089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0335579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71600" y="1769745"/>
            <a:ext cx="10585132" cy="3644697"/>
          </a:xfrm>
          <a:prstGeom prst="rect">
            <a:avLst/>
          </a:prstGeom>
        </p:spPr>
      </p:pic>
      <p:sp>
        <p:nvSpPr>
          <p:cNvPr id="2" name="Oval 1"/>
          <p:cNvSpPr/>
          <p:nvPr/>
        </p:nvSpPr>
        <p:spPr>
          <a:xfrm>
            <a:off x="1371599" y="1567543"/>
            <a:ext cx="1384663" cy="783771"/>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756262" y="1567542"/>
            <a:ext cx="3709852" cy="783771"/>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066798" y="4110445"/>
            <a:ext cx="10889933" cy="1506199"/>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333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71600" y="1318260"/>
            <a:ext cx="10547984" cy="4662411"/>
          </a:xfrm>
          <a:prstGeom prst="rect">
            <a:avLst/>
          </a:prstGeom>
        </p:spPr>
      </p:pic>
      <p:pic>
        <p:nvPicPr>
          <p:cNvPr id="5" name="Picture 4"/>
          <p:cNvPicPr>
            <a:picLocks noChangeAspect="1"/>
          </p:cNvPicPr>
          <p:nvPr/>
        </p:nvPicPr>
        <p:blipFill>
          <a:blip r:embed="rId4"/>
          <a:stretch>
            <a:fillRect/>
          </a:stretch>
        </p:blipFill>
        <p:spPr>
          <a:xfrm>
            <a:off x="1371600" y="3068697"/>
            <a:ext cx="10551356" cy="1905953"/>
          </a:xfrm>
          <a:prstGeom prst="rect">
            <a:avLst/>
          </a:prstGeom>
          <a:ln w="38100">
            <a:solidFill>
              <a:schemeClr val="accent1">
                <a:lumMod val="60000"/>
                <a:lumOff val="40000"/>
              </a:schemeClr>
            </a:solidFill>
          </a:ln>
        </p:spPr>
      </p:pic>
      <p:sp>
        <p:nvSpPr>
          <p:cNvPr id="6" name="Oval 5"/>
          <p:cNvSpPr/>
          <p:nvPr/>
        </p:nvSpPr>
        <p:spPr>
          <a:xfrm>
            <a:off x="849084" y="1409707"/>
            <a:ext cx="6714309" cy="783771"/>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Arrow Connector 2"/>
          <p:cNvCxnSpPr>
            <a:stCxn id="6" idx="4"/>
          </p:cNvCxnSpPr>
          <p:nvPr/>
        </p:nvCxnSpPr>
        <p:spPr>
          <a:xfrm flipH="1">
            <a:off x="2899954" y="2193478"/>
            <a:ext cx="1306285" cy="967733"/>
          </a:xfrm>
          <a:prstGeom prst="straightConnector1">
            <a:avLst/>
          </a:prstGeom>
          <a:ln w="57150">
            <a:solidFill>
              <a:schemeClr val="accent1"/>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78397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par>
                          <p:cTn id="8" fill="hold">
                            <p:stCondLst>
                              <p:cond delay="2000"/>
                            </p:stCondLst>
                            <p:childTnLst>
                              <p:par>
                                <p:cTn id="9" presetID="47"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22" presetClass="entr" presetSubtype="8" fill="hold" nodeType="afterEffect">
                                  <p:stCondLst>
                                    <p:cond delay="25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71600" y="1769745"/>
            <a:ext cx="10585132" cy="3644697"/>
          </a:xfrm>
          <a:prstGeom prst="rect">
            <a:avLst/>
          </a:prstGeom>
        </p:spPr>
      </p:pic>
    </p:spTree>
    <p:extLst>
      <p:ext uri="{BB962C8B-B14F-4D97-AF65-F5344CB8AC3E}">
        <p14:creationId xmlns:p14="http://schemas.microsoft.com/office/powerpoint/2010/main" val="27210347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29479" y="3084871"/>
            <a:ext cx="11462521" cy="2804027"/>
          </a:xfrm>
          <a:prstGeom prst="rect">
            <a:avLst/>
          </a:prstGeom>
        </p:spPr>
      </p:pic>
      <p:pic>
        <p:nvPicPr>
          <p:cNvPr id="5" name="Picture 4"/>
          <p:cNvPicPr>
            <a:picLocks noChangeAspect="1"/>
          </p:cNvPicPr>
          <p:nvPr/>
        </p:nvPicPr>
        <p:blipFill rotWithShape="1">
          <a:blip r:embed="rId4"/>
          <a:srcRect t="67700"/>
          <a:stretch/>
        </p:blipFill>
        <p:spPr>
          <a:xfrm>
            <a:off x="729479" y="1658982"/>
            <a:ext cx="11450121" cy="1273421"/>
          </a:xfrm>
          <a:prstGeom prst="rect">
            <a:avLst/>
          </a:prstGeom>
        </p:spPr>
      </p:pic>
    </p:spTree>
    <p:extLst>
      <p:ext uri="{BB962C8B-B14F-4D97-AF65-F5344CB8AC3E}">
        <p14:creationId xmlns:p14="http://schemas.microsoft.com/office/powerpoint/2010/main" val="13909817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45025" y="1747837"/>
            <a:ext cx="11125200" cy="2922021"/>
          </a:xfrm>
          <a:prstGeom prst="rect">
            <a:avLst/>
          </a:prstGeom>
        </p:spPr>
      </p:pic>
    </p:spTree>
    <p:extLst>
      <p:ext uri="{BB962C8B-B14F-4D97-AF65-F5344CB8AC3E}">
        <p14:creationId xmlns:p14="http://schemas.microsoft.com/office/powerpoint/2010/main" val="30863598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5119" y="556050"/>
            <a:ext cx="7906020" cy="58045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39345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81162" y="1087754"/>
            <a:ext cx="10280445" cy="4017645"/>
          </a:xfrm>
          <a:prstGeom prst="rect">
            <a:avLst/>
          </a:prstGeom>
        </p:spPr>
      </p:pic>
      <p:sp>
        <p:nvSpPr>
          <p:cNvPr id="3" name="Oval 2"/>
          <p:cNvSpPr/>
          <p:nvPr/>
        </p:nvSpPr>
        <p:spPr>
          <a:xfrm>
            <a:off x="7345680" y="929640"/>
            <a:ext cx="3672840" cy="117348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1447800" y="3096576"/>
            <a:ext cx="3672840" cy="117348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699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20" dur="1000" fill="hold"/>
                                        <p:tgtEl>
                                          <p:spTgt spid="3"/>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45025" y="1747837"/>
            <a:ext cx="11125200" cy="2922021"/>
          </a:xfrm>
          <a:prstGeom prst="rect">
            <a:avLst/>
          </a:prstGeom>
        </p:spPr>
      </p:pic>
    </p:spTree>
    <p:extLst>
      <p:ext uri="{BB962C8B-B14F-4D97-AF65-F5344CB8AC3E}">
        <p14:creationId xmlns:p14="http://schemas.microsoft.com/office/powerpoint/2010/main" val="3943366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17072"/>
          <a:stretch/>
        </p:blipFill>
        <p:spPr>
          <a:xfrm>
            <a:off x="1685108" y="1412421"/>
            <a:ext cx="10201547" cy="3747408"/>
          </a:xfrm>
          <a:prstGeom prst="rect">
            <a:avLst/>
          </a:prstGeom>
        </p:spPr>
      </p:pic>
    </p:spTree>
    <p:extLst>
      <p:ext uri="{BB962C8B-B14F-4D97-AF65-F5344CB8AC3E}">
        <p14:creationId xmlns:p14="http://schemas.microsoft.com/office/powerpoint/2010/main" val="15316252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3"/>
          </p:cNvPr>
          <p:cNvPicPr>
            <a:picLocks noGrp="1" noChangeAspect="1"/>
          </p:cNvPicPr>
          <p:nvPr>
            <p:ph idx="1"/>
          </p:nvPr>
        </p:nvPicPr>
        <p:blipFill>
          <a:blip r:embed="rId4"/>
          <a:stretch>
            <a:fillRect/>
          </a:stretch>
        </p:blipFill>
        <p:spPr>
          <a:xfrm>
            <a:off x="1705224" y="990533"/>
            <a:ext cx="10261216" cy="431152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5897934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p:cNvPr>
          <p:cNvPicPr>
            <a:picLocks noChangeAspect="1"/>
          </p:cNvPicPr>
          <p:nvPr/>
        </p:nvPicPr>
        <p:blipFill>
          <a:blip r:embed="rId4"/>
          <a:stretch>
            <a:fillRect/>
          </a:stretch>
        </p:blipFill>
        <p:spPr>
          <a:xfrm>
            <a:off x="4408598" y="228418"/>
            <a:ext cx="5228707" cy="640095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9868294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17072"/>
          <a:stretch/>
        </p:blipFill>
        <p:spPr>
          <a:xfrm>
            <a:off x="1685108" y="1412421"/>
            <a:ext cx="10201547" cy="3747408"/>
          </a:xfrm>
          <a:prstGeom prst="rect">
            <a:avLst/>
          </a:prstGeom>
        </p:spPr>
      </p:pic>
    </p:spTree>
    <p:extLst>
      <p:ext uri="{BB962C8B-B14F-4D97-AF65-F5344CB8AC3E}">
        <p14:creationId xmlns:p14="http://schemas.microsoft.com/office/powerpoint/2010/main" val="35924974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0781" y="624110"/>
            <a:ext cx="9333832" cy="878119"/>
          </a:xfrm>
        </p:spPr>
        <p:txBody>
          <a:bodyPr/>
          <a:lstStyle/>
          <a:p>
            <a:r>
              <a:rPr lang="en-US" dirty="0" smtClean="0"/>
              <a:t>Building Examples</a:t>
            </a:r>
            <a:endParaRPr lang="en-US" dirty="0"/>
          </a:p>
        </p:txBody>
      </p:sp>
      <p:pic>
        <p:nvPicPr>
          <p:cNvPr id="4" name="Content Placeholder 3"/>
          <p:cNvPicPr>
            <a:picLocks noGrp="1" noChangeAspect="1"/>
          </p:cNvPicPr>
          <p:nvPr>
            <p:ph idx="1"/>
          </p:nvPr>
        </p:nvPicPr>
        <p:blipFill>
          <a:blip r:embed="rId3"/>
          <a:stretch>
            <a:fillRect/>
          </a:stretch>
        </p:blipFill>
        <p:spPr>
          <a:xfrm>
            <a:off x="3189683" y="1742263"/>
            <a:ext cx="3869815" cy="4723452"/>
          </a:xfrm>
          <a:prstGeom prst="rect">
            <a:avLst/>
          </a:prstGeom>
        </p:spPr>
      </p:pic>
      <p:pic>
        <p:nvPicPr>
          <p:cNvPr id="5" name="Picture 4"/>
          <p:cNvPicPr>
            <a:picLocks noChangeAspect="1"/>
          </p:cNvPicPr>
          <p:nvPr/>
        </p:nvPicPr>
        <p:blipFill>
          <a:blip r:embed="rId4"/>
          <a:stretch>
            <a:fillRect/>
          </a:stretch>
        </p:blipFill>
        <p:spPr>
          <a:xfrm>
            <a:off x="7362987" y="1745189"/>
            <a:ext cx="3831882" cy="4720526"/>
          </a:xfrm>
          <a:prstGeom prst="rect">
            <a:avLst/>
          </a:prstGeom>
        </p:spPr>
      </p:pic>
    </p:spTree>
    <p:extLst>
      <p:ext uri="{BB962C8B-B14F-4D97-AF65-F5344CB8AC3E}">
        <p14:creationId xmlns:p14="http://schemas.microsoft.com/office/powerpoint/2010/main" val="32934886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9852" y="256939"/>
            <a:ext cx="5850383" cy="63421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39" y="1756205"/>
            <a:ext cx="5862337" cy="5361242"/>
          </a:xfrm>
          <a:prstGeom prst="round2DiagRect">
            <a:avLst>
              <a:gd name="adj1" fmla="val 16667"/>
              <a:gd name="adj2" fmla="val 0"/>
            </a:avLst>
          </a:prstGeom>
          <a:ln w="88900" cap="sq">
            <a:no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9918996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Getting’ </a:t>
            </a:r>
            <a:r>
              <a:rPr lang="en-US" sz="4400" dirty="0" err="1" smtClean="0"/>
              <a:t>Synectic</a:t>
            </a:r>
            <a:endParaRPr lang="en-US" sz="4400" dirty="0"/>
          </a:p>
        </p:txBody>
      </p:sp>
      <p:sp>
        <p:nvSpPr>
          <p:cNvPr id="3" name="Content Placeholder 2"/>
          <p:cNvSpPr>
            <a:spLocks noGrp="1"/>
          </p:cNvSpPr>
          <p:nvPr>
            <p:ph sz="half" idx="1"/>
          </p:nvPr>
        </p:nvSpPr>
        <p:spPr>
          <a:xfrm>
            <a:off x="2591067" y="1725565"/>
            <a:ext cx="8915399" cy="1788600"/>
          </a:xfrm>
        </p:spPr>
        <p:txBody>
          <a:bodyPr>
            <a:noAutofit/>
          </a:bodyPr>
          <a:lstStyle/>
          <a:p>
            <a:pPr marL="0" indent="0">
              <a:buNone/>
            </a:pPr>
            <a:r>
              <a:rPr lang="en-US" sz="3600" dirty="0" smtClean="0"/>
              <a:t>Unpacking a Standard Is</a:t>
            </a:r>
          </a:p>
          <a:p>
            <a:pPr marL="0" indent="0">
              <a:buNone/>
            </a:pPr>
            <a:r>
              <a:rPr lang="en-US" sz="3600" dirty="0" smtClean="0"/>
              <a:t/>
            </a:r>
            <a:br>
              <a:rPr lang="en-US" sz="3600" dirty="0" smtClean="0"/>
            </a:br>
            <a:r>
              <a:rPr lang="en-US" sz="3600" dirty="0" smtClean="0"/>
              <a:t>Like A...                         Because...</a:t>
            </a:r>
            <a:endParaRPr lang="en-US" sz="36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2015" y="3886413"/>
            <a:ext cx="2743707" cy="264458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9100" y="4213411"/>
            <a:ext cx="3517978" cy="216988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5364" y="4213411"/>
            <a:ext cx="1638590" cy="2064624"/>
          </a:xfrm>
          <a:prstGeom prst="rect">
            <a:avLst/>
          </a:prstGeom>
        </p:spPr>
      </p:pic>
      <p:sp>
        <p:nvSpPr>
          <p:cNvPr id="8" name="Right Arrow 7"/>
          <p:cNvSpPr/>
          <p:nvPr/>
        </p:nvSpPr>
        <p:spPr>
          <a:xfrm>
            <a:off x="4210278" y="4787153"/>
            <a:ext cx="978408" cy="700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OR</a:t>
            </a:r>
            <a:endParaRPr lang="en-US" b="1" dirty="0">
              <a:solidFill>
                <a:schemeClr val="tx1"/>
              </a:solidFill>
            </a:endParaRPr>
          </a:p>
        </p:txBody>
      </p:sp>
      <p:sp>
        <p:nvSpPr>
          <p:cNvPr id="9" name="Right Arrow 8"/>
          <p:cNvSpPr/>
          <p:nvPr/>
        </p:nvSpPr>
        <p:spPr>
          <a:xfrm>
            <a:off x="8504360" y="4778192"/>
            <a:ext cx="978408" cy="700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OR</a:t>
            </a:r>
            <a:endParaRPr lang="en-US" b="1" dirty="0">
              <a:solidFill>
                <a:schemeClr val="tx1"/>
              </a:solidFill>
            </a:endParaRPr>
          </a:p>
        </p:txBody>
      </p:sp>
    </p:spTree>
    <p:extLst>
      <p:ext uri="{BB962C8B-B14F-4D97-AF65-F5344CB8AC3E}">
        <p14:creationId xmlns:p14="http://schemas.microsoft.com/office/powerpoint/2010/main" val="6850342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4506" y="-661737"/>
            <a:ext cx="12214473" cy="8166448"/>
          </a:xfrm>
          <a:prstGeom prst="rect">
            <a:avLst/>
          </a:prstGeom>
        </p:spPr>
      </p:pic>
      <p:sp>
        <p:nvSpPr>
          <p:cNvPr id="2" name="Title 7"/>
          <p:cNvSpPr txBox="1">
            <a:spLocks/>
          </p:cNvSpPr>
          <p:nvPr/>
        </p:nvSpPr>
        <p:spPr>
          <a:xfrm>
            <a:off x="2815388" y="1491915"/>
            <a:ext cx="2165686" cy="1299411"/>
          </a:xfrm>
          <a:prstGeom prst="rect">
            <a:avLst/>
          </a:prstGeom>
          <a:noFill/>
        </p:spPr>
        <p:txBody>
          <a:bodyPr>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US" sz="3600" dirty="0" smtClean="0">
                <a:solidFill>
                  <a:srgbClr val="C00000"/>
                </a:solidFill>
              </a:rPr>
              <a:t>What Is Rigor? </a:t>
            </a:r>
            <a:endParaRPr lang="en-US" sz="3600" dirty="0">
              <a:solidFill>
                <a:srgbClr val="C00000"/>
              </a:solidFill>
            </a:endParaRPr>
          </a:p>
        </p:txBody>
      </p:sp>
      <p:sp>
        <p:nvSpPr>
          <p:cNvPr id="4" name="TextBox 3"/>
          <p:cNvSpPr txBox="1"/>
          <p:nvPr/>
        </p:nvSpPr>
        <p:spPr>
          <a:xfrm>
            <a:off x="4608095" y="4126837"/>
            <a:ext cx="5775157" cy="1815882"/>
          </a:xfrm>
          <a:prstGeom prst="rect">
            <a:avLst/>
          </a:prstGeom>
          <a:noFill/>
        </p:spPr>
        <p:txBody>
          <a:bodyPr wrap="square" rtlCol="0">
            <a:spAutoFit/>
          </a:bodyPr>
          <a:lstStyle/>
          <a:p>
            <a:pPr marL="1997075" indent="-1997075"/>
            <a:r>
              <a:rPr lang="en-US" sz="2800" b="1" dirty="0">
                <a:solidFill>
                  <a:srgbClr val="C00000"/>
                </a:solidFill>
              </a:rPr>
              <a:t>Stop &amp; Jot: </a:t>
            </a:r>
            <a:r>
              <a:rPr lang="en-US" sz="2800" b="1" dirty="0" smtClean="0">
                <a:solidFill>
                  <a:srgbClr val="C00000"/>
                </a:solidFill>
              </a:rPr>
              <a:t> </a:t>
            </a:r>
            <a:r>
              <a:rPr lang="en-US" sz="2800" dirty="0" smtClean="0">
                <a:solidFill>
                  <a:srgbClr val="C00000"/>
                </a:solidFill>
              </a:rPr>
              <a:t>How </a:t>
            </a:r>
            <a:r>
              <a:rPr lang="en-US" sz="2800" dirty="0">
                <a:solidFill>
                  <a:srgbClr val="C00000"/>
                </a:solidFill>
              </a:rPr>
              <a:t>have you heard the word “rigor” used in your school or district?</a:t>
            </a:r>
          </a:p>
        </p:txBody>
      </p:sp>
    </p:spTree>
    <p:extLst>
      <p:ext uri="{BB962C8B-B14F-4D97-AF65-F5344CB8AC3E}">
        <p14:creationId xmlns:p14="http://schemas.microsoft.com/office/powerpoint/2010/main" val="41196389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8337" y="-297"/>
            <a:ext cx="12320337" cy="6858594"/>
          </a:xfrm>
          <a:prstGeom prst="rect">
            <a:avLst/>
          </a:prstGeom>
        </p:spPr>
      </p:pic>
      <p:sp>
        <p:nvSpPr>
          <p:cNvPr id="3" name="Rectangle 2"/>
          <p:cNvSpPr/>
          <p:nvPr/>
        </p:nvSpPr>
        <p:spPr>
          <a:xfrm>
            <a:off x="794083" y="594757"/>
            <a:ext cx="5974348" cy="3416320"/>
          </a:xfrm>
          <a:prstGeom prst="rect">
            <a:avLst/>
          </a:prstGeom>
        </p:spPr>
        <p:txBody>
          <a:bodyPr wrap="square">
            <a:spAutoFit/>
          </a:bodyPr>
          <a:lstStyle/>
          <a:p>
            <a:r>
              <a:rPr lang="en-US" sz="3600" b="1" dirty="0">
                <a:solidFill>
                  <a:srgbClr val="F4F4F2"/>
                </a:solidFill>
                <a:effectLst>
                  <a:outerShdw blurRad="38100" dist="38100" dir="2700000" algn="tl">
                    <a:srgbClr val="000000">
                      <a:alpha val="43137"/>
                    </a:srgbClr>
                  </a:outerShdw>
                </a:effectLst>
                <a:latin typeface="+mj-lt"/>
              </a:rPr>
              <a:t>“Rigor refers to deep, authentic command of mathematical concepts, not making math harder </a:t>
            </a:r>
            <a:r>
              <a:rPr lang="en-US" sz="3600" b="1" dirty="0" smtClean="0">
                <a:solidFill>
                  <a:srgbClr val="F4F4F2"/>
                </a:solidFill>
                <a:effectLst>
                  <a:outerShdw blurRad="38100" dist="38100" dir="2700000" algn="tl">
                    <a:srgbClr val="000000">
                      <a:alpha val="43137"/>
                    </a:srgbClr>
                  </a:outerShdw>
                </a:effectLst>
                <a:latin typeface="+mj-lt"/>
              </a:rPr>
              <a:t/>
            </a:r>
            <a:br>
              <a:rPr lang="en-US" sz="3600" b="1" dirty="0" smtClean="0">
                <a:solidFill>
                  <a:srgbClr val="F4F4F2"/>
                </a:solidFill>
                <a:effectLst>
                  <a:outerShdw blurRad="38100" dist="38100" dir="2700000" algn="tl">
                    <a:srgbClr val="000000">
                      <a:alpha val="43137"/>
                    </a:srgbClr>
                  </a:outerShdw>
                </a:effectLst>
                <a:latin typeface="+mj-lt"/>
              </a:rPr>
            </a:br>
            <a:r>
              <a:rPr lang="en-US" sz="3600" b="1" dirty="0" smtClean="0">
                <a:solidFill>
                  <a:srgbClr val="F4F4F2"/>
                </a:solidFill>
                <a:effectLst>
                  <a:outerShdw blurRad="38100" dist="38100" dir="2700000" algn="tl">
                    <a:srgbClr val="000000">
                      <a:alpha val="43137"/>
                    </a:srgbClr>
                  </a:outerShdw>
                </a:effectLst>
                <a:latin typeface="+mj-lt"/>
              </a:rPr>
              <a:t>or </a:t>
            </a:r>
            <a:r>
              <a:rPr lang="en-US" sz="3600" b="1" dirty="0">
                <a:solidFill>
                  <a:srgbClr val="F4F4F2"/>
                </a:solidFill>
                <a:effectLst>
                  <a:outerShdw blurRad="38100" dist="38100" dir="2700000" algn="tl">
                    <a:srgbClr val="000000">
                      <a:alpha val="43137"/>
                    </a:srgbClr>
                  </a:outerShdw>
                </a:effectLst>
                <a:latin typeface="+mj-lt"/>
              </a:rPr>
              <a:t>introducing topics at earlier grades.”</a:t>
            </a:r>
          </a:p>
        </p:txBody>
      </p:sp>
    </p:spTree>
    <p:extLst>
      <p:ext uri="{BB962C8B-B14F-4D97-AF65-F5344CB8AC3E}">
        <p14:creationId xmlns:p14="http://schemas.microsoft.com/office/powerpoint/2010/main" val="34238144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Rigor Unpacked</a:t>
            </a:r>
            <a:endParaRPr lang="en-US" dirty="0"/>
          </a:p>
        </p:txBody>
      </p:sp>
      <p:sp>
        <p:nvSpPr>
          <p:cNvPr id="4" name="Google Shape;486;p80"/>
          <p:cNvSpPr txBox="1">
            <a:spLocks/>
          </p:cNvSpPr>
          <p:nvPr/>
        </p:nvSpPr>
        <p:spPr>
          <a:xfrm>
            <a:off x="5023953" y="1577950"/>
            <a:ext cx="3017700" cy="4683000"/>
          </a:xfrm>
          <a:prstGeom prst="rect">
            <a:avLst/>
          </a:prstGeom>
          <a:solidFill>
            <a:srgbClr val="FFFF00"/>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73037" marR="0" lvl="0" indent="0" algn="ctr" defTabSz="914400" rtl="0" eaLnBrk="1" fontAlgn="auto" latinLnBrk="0" hangingPunct="1">
              <a:lnSpc>
                <a:spcPct val="100000"/>
              </a:lnSpc>
              <a:spcBef>
                <a:spcPts val="400"/>
              </a:spcBef>
              <a:spcAft>
                <a:spcPts val="0"/>
              </a:spcAft>
              <a:buClr>
                <a:srgbClr val="09081B"/>
              </a:buClr>
              <a:buSzPts val="1600"/>
              <a:buFont typeface="Arial"/>
              <a:buNone/>
              <a:tabLst/>
              <a:defRPr/>
            </a:pPr>
            <a:r>
              <a:rPr kumimoji="0" lang="en-US" sz="3000" b="1" i="0" u="none" strike="noStrike" kern="0" cap="none" spc="0" normalizeH="0" baseline="0" noProof="0" dirty="0" smtClean="0">
                <a:ln>
                  <a:noFill/>
                </a:ln>
                <a:solidFill>
                  <a:schemeClr val="tx1"/>
                </a:solidFill>
                <a:effectLst/>
                <a:uLnTx/>
                <a:uFillTx/>
                <a:latin typeface="Calibri"/>
                <a:cs typeface="Calibri"/>
                <a:sym typeface="Calibri"/>
              </a:rPr>
              <a:t>Procedural Skill &amp; Fluency</a:t>
            </a:r>
          </a:p>
          <a:p>
            <a:pPr marL="173037" marR="0" lvl="0" indent="0" algn="ctr" defTabSz="914400" rtl="0" eaLnBrk="1" fontAlgn="auto" latinLnBrk="0" hangingPunct="1">
              <a:lnSpc>
                <a:spcPct val="100000"/>
              </a:lnSpc>
              <a:spcBef>
                <a:spcPts val="400"/>
              </a:spcBef>
              <a:spcAft>
                <a:spcPts val="0"/>
              </a:spcAft>
              <a:buClr>
                <a:srgbClr val="09081B"/>
              </a:buClr>
              <a:buSzPts val="1600"/>
              <a:buFont typeface="Arial"/>
              <a:buNone/>
              <a:tabLst/>
              <a:defRPr/>
            </a:pPr>
            <a:endParaRPr kumimoji="0" lang="en-US" sz="3000" b="1" i="0" u="none" strike="noStrike" kern="0" cap="none" spc="0" normalizeH="0" baseline="0" noProof="0" dirty="0" smtClean="0">
              <a:ln>
                <a:noFill/>
              </a:ln>
              <a:solidFill>
                <a:schemeClr val="tx1"/>
              </a:solidFill>
              <a:effectLst/>
              <a:uLnTx/>
              <a:uFillTx/>
              <a:latin typeface="Calibri"/>
              <a:cs typeface="Calibri"/>
              <a:sym typeface="Calibri"/>
            </a:endParaRPr>
          </a:p>
          <a:p>
            <a:pPr marL="173037" marR="0" lvl="0" indent="0" algn="ctr" defTabSz="914400" rtl="0" eaLnBrk="1" fontAlgn="auto" latinLnBrk="0" hangingPunct="1">
              <a:lnSpc>
                <a:spcPct val="100000"/>
              </a:lnSpc>
              <a:spcBef>
                <a:spcPts val="400"/>
              </a:spcBef>
              <a:spcAft>
                <a:spcPts val="0"/>
              </a:spcAft>
              <a:buClr>
                <a:srgbClr val="09081B"/>
              </a:buClr>
              <a:buSzPts val="1600"/>
              <a:buFont typeface="Arial"/>
              <a:buNone/>
              <a:tabLst/>
              <a:defRPr/>
            </a:pPr>
            <a:r>
              <a:rPr kumimoji="0" lang="en-US" sz="2400" b="0" i="1" u="none" strike="noStrike" kern="0" cap="none" spc="0" normalizeH="0" baseline="0" noProof="0" dirty="0" smtClean="0">
                <a:ln>
                  <a:noFill/>
                </a:ln>
                <a:solidFill>
                  <a:schemeClr val="tx1"/>
                </a:solidFill>
                <a:effectLst/>
                <a:uLnTx/>
                <a:uFillTx/>
                <a:latin typeface="Calibri"/>
                <a:cs typeface="Calibri"/>
                <a:sym typeface="Calibri"/>
              </a:rPr>
              <a:t>ACCURACY</a:t>
            </a:r>
          </a:p>
          <a:p>
            <a:pPr marL="173037" marR="0" lvl="0" indent="0" algn="ctr" defTabSz="914400" rtl="0" eaLnBrk="1" fontAlgn="auto" latinLnBrk="0" hangingPunct="1">
              <a:lnSpc>
                <a:spcPct val="100000"/>
              </a:lnSpc>
              <a:spcBef>
                <a:spcPts val="400"/>
              </a:spcBef>
              <a:spcAft>
                <a:spcPts val="0"/>
              </a:spcAft>
              <a:buClr>
                <a:srgbClr val="09081B"/>
              </a:buClr>
              <a:buSzPts val="1600"/>
              <a:buFont typeface="Arial"/>
              <a:buNone/>
              <a:tabLst/>
              <a:defRPr/>
            </a:pPr>
            <a:r>
              <a:rPr kumimoji="0" lang="en-US" sz="2400" b="0" i="1" u="none" strike="noStrike" kern="0" cap="none" spc="0" normalizeH="0" baseline="0" noProof="0" dirty="0" smtClean="0">
                <a:ln>
                  <a:noFill/>
                </a:ln>
                <a:solidFill>
                  <a:schemeClr val="tx1"/>
                </a:solidFill>
                <a:effectLst/>
                <a:uLnTx/>
                <a:uFillTx/>
                <a:latin typeface="Calibri"/>
                <a:cs typeface="Calibri"/>
                <a:sym typeface="Calibri"/>
              </a:rPr>
              <a:t>EFFICIENCY</a:t>
            </a:r>
          </a:p>
          <a:p>
            <a:pPr marL="173037" marR="0" lvl="0" indent="0" algn="ctr" defTabSz="914400" rtl="0" eaLnBrk="1" fontAlgn="auto" latinLnBrk="0" hangingPunct="1">
              <a:lnSpc>
                <a:spcPct val="100000"/>
              </a:lnSpc>
              <a:spcBef>
                <a:spcPts val="400"/>
              </a:spcBef>
              <a:spcAft>
                <a:spcPts val="0"/>
              </a:spcAft>
              <a:buClr>
                <a:srgbClr val="09081B"/>
              </a:buClr>
              <a:buSzPts val="1600"/>
              <a:buFont typeface="Arial"/>
              <a:buNone/>
              <a:tabLst/>
              <a:defRPr/>
            </a:pPr>
            <a:r>
              <a:rPr kumimoji="0" lang="en-US" sz="2400" b="0" i="1" u="none" strike="noStrike" kern="0" cap="none" spc="0" normalizeH="0" baseline="0" noProof="0" dirty="0" smtClean="0">
                <a:ln>
                  <a:noFill/>
                </a:ln>
                <a:solidFill>
                  <a:schemeClr val="tx1"/>
                </a:solidFill>
                <a:effectLst/>
                <a:uLnTx/>
                <a:uFillTx/>
                <a:latin typeface="Calibri"/>
                <a:cs typeface="Calibri"/>
                <a:sym typeface="Calibri"/>
              </a:rPr>
              <a:t>FLEXIBILITY</a:t>
            </a:r>
          </a:p>
          <a:p>
            <a:pPr marL="173037" marR="0" lvl="0" indent="0" algn="ctr" defTabSz="914400" rtl="0" eaLnBrk="1" fontAlgn="auto" latinLnBrk="0" hangingPunct="1">
              <a:lnSpc>
                <a:spcPct val="100000"/>
              </a:lnSpc>
              <a:spcBef>
                <a:spcPts val="400"/>
              </a:spcBef>
              <a:spcAft>
                <a:spcPts val="0"/>
              </a:spcAft>
              <a:buClr>
                <a:srgbClr val="09081B"/>
              </a:buClr>
              <a:buSzPts val="1600"/>
              <a:buFont typeface="Arial"/>
              <a:buNone/>
              <a:tabLst/>
              <a:defRPr/>
            </a:pPr>
            <a:endParaRPr kumimoji="0" lang="en-US" sz="2400" b="0" i="1" u="none" strike="noStrike" kern="0" cap="none" spc="0" normalizeH="0" baseline="0" noProof="0" dirty="0" smtClean="0">
              <a:ln>
                <a:noFill/>
              </a:ln>
              <a:solidFill>
                <a:schemeClr val="tx1"/>
              </a:solidFill>
              <a:effectLst/>
              <a:uLnTx/>
              <a:uFillTx/>
              <a:latin typeface="Calibri"/>
              <a:cs typeface="Calibri"/>
              <a:sym typeface="Calibri"/>
            </a:endParaRPr>
          </a:p>
          <a:p>
            <a:pPr marL="173037" marR="0" lvl="0" indent="0" algn="ctr" defTabSz="914400" rtl="0" eaLnBrk="1" fontAlgn="auto" latinLnBrk="0" hangingPunct="1">
              <a:lnSpc>
                <a:spcPct val="100000"/>
              </a:lnSpc>
              <a:spcBef>
                <a:spcPts val="400"/>
              </a:spcBef>
              <a:spcAft>
                <a:spcPts val="0"/>
              </a:spcAft>
              <a:buClr>
                <a:srgbClr val="09081B"/>
              </a:buClr>
              <a:buSzPts val="1600"/>
              <a:buFont typeface="Arial"/>
              <a:buNone/>
              <a:tabLst/>
              <a:defRPr/>
            </a:pPr>
            <a:r>
              <a:rPr kumimoji="0" lang="en-US" sz="2400" b="0" i="0" u="none" strike="noStrike" kern="0" cap="none" spc="0" normalizeH="0" baseline="0" noProof="0" dirty="0" smtClean="0">
                <a:ln>
                  <a:noFill/>
                </a:ln>
                <a:solidFill>
                  <a:schemeClr val="tx1"/>
                </a:solidFill>
                <a:effectLst/>
                <a:uLnTx/>
                <a:uFillTx/>
                <a:latin typeface="Calibri"/>
                <a:cs typeface="Calibri"/>
                <a:sym typeface="Calibri"/>
              </a:rPr>
              <a:t>fluency</a:t>
            </a:r>
            <a:r>
              <a:rPr kumimoji="0" lang="en-US" sz="3000" b="1" i="0" u="none" strike="noStrike" kern="0" cap="none" spc="0" normalizeH="0" baseline="0" noProof="0" dirty="0" smtClean="0">
                <a:ln>
                  <a:noFill/>
                </a:ln>
                <a:solidFill>
                  <a:schemeClr val="tx1"/>
                </a:solidFill>
                <a:effectLst/>
                <a:uLnTx/>
                <a:uFillTx/>
                <a:latin typeface="Calibri"/>
                <a:cs typeface="Calibri"/>
                <a:sym typeface="Calibri"/>
              </a:rPr>
              <a:t> </a:t>
            </a:r>
            <a:r>
              <a:rPr kumimoji="0" lang="en-US" sz="2400" b="0" i="0" u="none" strike="noStrike" kern="0" cap="none" spc="0" normalizeH="0" baseline="0" noProof="0" dirty="0" smtClean="0">
                <a:ln>
                  <a:noFill/>
                </a:ln>
                <a:solidFill>
                  <a:schemeClr val="tx1"/>
                </a:solidFill>
                <a:effectLst/>
                <a:uLnTx/>
                <a:uFillTx/>
                <a:latin typeface="Calibri"/>
                <a:cs typeface="Calibri"/>
                <a:sym typeface="Calibri"/>
              </a:rPr>
              <a:t>is explicitly called for in certain standards </a:t>
            </a:r>
            <a:endParaRPr kumimoji="0" lang="en-US" sz="2400" b="0" i="0" u="none" strike="noStrike" kern="0" cap="none" spc="0" normalizeH="0" baseline="0" noProof="0" dirty="0">
              <a:ln>
                <a:noFill/>
              </a:ln>
              <a:solidFill>
                <a:schemeClr val="tx1"/>
              </a:solidFill>
              <a:effectLst/>
              <a:uLnTx/>
              <a:uFillTx/>
              <a:latin typeface="Calibri"/>
              <a:cs typeface="Calibri"/>
              <a:sym typeface="Calibri"/>
            </a:endParaRPr>
          </a:p>
        </p:txBody>
      </p:sp>
      <p:sp>
        <p:nvSpPr>
          <p:cNvPr id="5" name="Google Shape;484;p80"/>
          <p:cNvSpPr txBox="1">
            <a:spLocks/>
          </p:cNvSpPr>
          <p:nvPr/>
        </p:nvSpPr>
        <p:spPr>
          <a:xfrm>
            <a:off x="2107653" y="1577950"/>
            <a:ext cx="2916300" cy="4683000"/>
          </a:xfrm>
          <a:prstGeom prst="rect">
            <a:avLst/>
          </a:prstGeom>
          <a:solidFill>
            <a:srgbClr val="00FE73"/>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73037" marR="0" lvl="0" indent="0" algn="ctr" defTabSz="914400" rtl="0" eaLnBrk="1" fontAlgn="auto" latinLnBrk="0" hangingPunct="1">
              <a:lnSpc>
                <a:spcPct val="100000"/>
              </a:lnSpc>
              <a:spcBef>
                <a:spcPts val="0"/>
              </a:spcBef>
              <a:spcAft>
                <a:spcPts val="0"/>
              </a:spcAft>
              <a:buClr>
                <a:srgbClr val="09081B"/>
              </a:buClr>
              <a:buSzPts val="1600"/>
              <a:buFont typeface="Arial"/>
              <a:buNone/>
              <a:tabLst/>
              <a:defRPr/>
            </a:pPr>
            <a:r>
              <a:rPr kumimoji="0" lang="en-US" sz="3000" b="1" i="0" u="none" strike="noStrike" kern="0" cap="none" spc="0" normalizeH="0" baseline="0" noProof="0" dirty="0" smtClean="0">
                <a:ln>
                  <a:noFill/>
                </a:ln>
                <a:solidFill>
                  <a:schemeClr val="tx1"/>
                </a:solidFill>
                <a:effectLst/>
                <a:uLnTx/>
                <a:uFillTx/>
                <a:latin typeface="Calibri"/>
                <a:cs typeface="Calibri"/>
                <a:sym typeface="Calibri"/>
              </a:rPr>
              <a:t>Conceptual Understanding</a:t>
            </a:r>
          </a:p>
          <a:p>
            <a:pPr marL="173037" marR="0" lvl="0" indent="0" algn="ctr" defTabSz="914400" rtl="0" eaLnBrk="1" fontAlgn="auto" latinLnBrk="0" hangingPunct="1">
              <a:lnSpc>
                <a:spcPct val="100000"/>
              </a:lnSpc>
              <a:spcBef>
                <a:spcPts val="0"/>
              </a:spcBef>
              <a:spcAft>
                <a:spcPts val="0"/>
              </a:spcAft>
              <a:buClr>
                <a:srgbClr val="09081B"/>
              </a:buClr>
              <a:buSzPts val="1600"/>
              <a:buFont typeface="Arial"/>
              <a:buNone/>
              <a:tabLst/>
              <a:defRPr/>
            </a:pPr>
            <a:r>
              <a:rPr kumimoji="0" lang="en-US" sz="2400" b="0" i="0" u="none" strike="noStrike" kern="0" cap="none" spc="0" normalizeH="0" baseline="0" noProof="0" dirty="0" smtClean="0">
                <a:ln>
                  <a:noFill/>
                </a:ln>
                <a:solidFill>
                  <a:schemeClr val="tx1"/>
                </a:solidFill>
                <a:effectLst/>
                <a:uLnTx/>
                <a:uFillTx/>
                <a:latin typeface="Calibri"/>
                <a:cs typeface="Calibri"/>
                <a:sym typeface="Calibri"/>
              </a:rPr>
              <a:t>is associated with higher order thinking skills, working with multiple representations, and generally moving beyond performing procedures. </a:t>
            </a:r>
            <a:endParaRPr kumimoji="0" lang="en-US" sz="2400" b="0" i="0" u="none" strike="noStrike" kern="0" cap="none" spc="0" normalizeH="0" baseline="0" noProof="0" dirty="0">
              <a:ln>
                <a:noFill/>
              </a:ln>
              <a:solidFill>
                <a:schemeClr val="tx1"/>
              </a:solidFill>
              <a:effectLst/>
              <a:uLnTx/>
              <a:uFillTx/>
              <a:latin typeface="Calibri"/>
              <a:cs typeface="Calibri"/>
              <a:sym typeface="Calibri"/>
            </a:endParaRPr>
          </a:p>
        </p:txBody>
      </p:sp>
      <p:sp>
        <p:nvSpPr>
          <p:cNvPr id="7" name="Google Shape;487;p80"/>
          <p:cNvSpPr txBox="1">
            <a:spLocks/>
          </p:cNvSpPr>
          <p:nvPr/>
        </p:nvSpPr>
        <p:spPr>
          <a:xfrm>
            <a:off x="8041653" y="1577950"/>
            <a:ext cx="2873400" cy="4683000"/>
          </a:xfrm>
          <a:prstGeom prst="rect">
            <a:avLst/>
          </a:prstGeom>
          <a:solidFill>
            <a:srgbClr val="F79BEA"/>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73037" marR="0" lvl="0" indent="0" algn="ctr" defTabSz="914400" rtl="0" eaLnBrk="1" fontAlgn="auto" latinLnBrk="0" hangingPunct="1">
              <a:lnSpc>
                <a:spcPct val="100000"/>
              </a:lnSpc>
              <a:spcBef>
                <a:spcPts val="0"/>
              </a:spcBef>
              <a:spcAft>
                <a:spcPts val="0"/>
              </a:spcAft>
              <a:buClr>
                <a:srgbClr val="09081B"/>
              </a:buClr>
              <a:buSzPts val="1600"/>
              <a:buFont typeface="Arial"/>
              <a:buNone/>
              <a:tabLst/>
              <a:defRPr/>
            </a:pPr>
            <a:endParaRPr kumimoji="0" lang="en-US" sz="1000" b="1" i="0" u="none" strike="noStrike" kern="0" cap="none" spc="0" normalizeH="0" baseline="0" noProof="0" dirty="0" smtClean="0">
              <a:ln>
                <a:noFill/>
              </a:ln>
              <a:solidFill>
                <a:srgbClr val="4C4C4C"/>
              </a:solidFill>
              <a:effectLst/>
              <a:uLnTx/>
              <a:uFillTx/>
              <a:latin typeface="Calibri"/>
              <a:cs typeface="Calibri"/>
              <a:sym typeface="Calibri"/>
            </a:endParaRPr>
          </a:p>
          <a:p>
            <a:pPr marL="173037" marR="0" lvl="0" indent="0" algn="ctr" defTabSz="914400" rtl="0" eaLnBrk="1" fontAlgn="auto" latinLnBrk="0" hangingPunct="1">
              <a:lnSpc>
                <a:spcPct val="100000"/>
              </a:lnSpc>
              <a:spcBef>
                <a:spcPts val="0"/>
              </a:spcBef>
              <a:spcAft>
                <a:spcPts val="0"/>
              </a:spcAft>
              <a:buClr>
                <a:srgbClr val="09081B"/>
              </a:buClr>
              <a:buSzPts val="1600"/>
              <a:buFont typeface="Arial"/>
              <a:buNone/>
              <a:tabLst/>
              <a:defRPr/>
            </a:pPr>
            <a:r>
              <a:rPr kumimoji="0" lang="en-US" sz="3000" b="1" i="0" u="none" strike="noStrike" kern="0" cap="none" spc="0" normalizeH="0" baseline="0" noProof="0" dirty="0" smtClean="0">
                <a:ln>
                  <a:noFill/>
                </a:ln>
                <a:solidFill>
                  <a:srgbClr val="4C4C4C"/>
                </a:solidFill>
                <a:effectLst/>
                <a:uLnTx/>
                <a:uFillTx/>
                <a:latin typeface="Calibri"/>
                <a:cs typeface="Calibri"/>
                <a:sym typeface="Calibri"/>
              </a:rPr>
              <a:t>Application</a:t>
            </a:r>
          </a:p>
          <a:p>
            <a:pPr marL="173037" marR="0" lvl="0" indent="0" algn="ctr" defTabSz="914400" rtl="0" eaLnBrk="1" fontAlgn="auto" latinLnBrk="0" hangingPunct="1">
              <a:lnSpc>
                <a:spcPct val="100000"/>
              </a:lnSpc>
              <a:spcBef>
                <a:spcPts val="0"/>
              </a:spcBef>
              <a:spcAft>
                <a:spcPts val="0"/>
              </a:spcAft>
              <a:buClr>
                <a:srgbClr val="09081B"/>
              </a:buClr>
              <a:buSzPts val="1600"/>
              <a:buFont typeface="Arial"/>
              <a:buNone/>
              <a:tabLst/>
              <a:defRPr/>
            </a:pPr>
            <a:endParaRPr kumimoji="0" lang="en-US" sz="1000" b="1" i="0" u="none" strike="noStrike" kern="0" cap="none" spc="0" normalizeH="0" baseline="0" noProof="0" dirty="0" smtClean="0">
              <a:ln>
                <a:noFill/>
              </a:ln>
              <a:solidFill>
                <a:schemeClr val="tx1"/>
              </a:solidFill>
              <a:effectLst/>
              <a:uLnTx/>
              <a:uFillTx/>
              <a:latin typeface="Calibri"/>
              <a:cs typeface="Calibri"/>
              <a:sym typeface="Calibri"/>
            </a:endParaRPr>
          </a:p>
          <a:p>
            <a:pPr marL="173037" marR="0" lvl="0" indent="0" algn="ctr" defTabSz="914400" rtl="0" eaLnBrk="1" fontAlgn="auto" latinLnBrk="0" hangingPunct="1">
              <a:lnSpc>
                <a:spcPct val="100000"/>
              </a:lnSpc>
              <a:spcBef>
                <a:spcPts val="0"/>
              </a:spcBef>
              <a:spcAft>
                <a:spcPts val="0"/>
              </a:spcAft>
              <a:buClr>
                <a:srgbClr val="09081B"/>
              </a:buClr>
              <a:buSzPts val="1600"/>
              <a:buFont typeface="Arial"/>
              <a:buNone/>
              <a:tabLst/>
              <a:defRPr/>
            </a:pPr>
            <a:endParaRPr kumimoji="0" lang="en-US" sz="1000" b="1" i="0" u="none" strike="noStrike" kern="0" cap="none" spc="0" normalizeH="0" baseline="0" noProof="0" dirty="0" smtClean="0">
              <a:ln>
                <a:noFill/>
              </a:ln>
              <a:solidFill>
                <a:schemeClr val="tx1"/>
              </a:solidFill>
              <a:effectLst/>
              <a:uLnTx/>
              <a:uFillTx/>
              <a:latin typeface="Calibri"/>
              <a:cs typeface="Calibri"/>
              <a:sym typeface="Calibri"/>
            </a:endParaRPr>
          </a:p>
          <a:p>
            <a:pPr marL="173037" marR="0" lvl="0" indent="0" algn="ctr" defTabSz="914400" rtl="0" eaLnBrk="1" fontAlgn="auto" latinLnBrk="0" hangingPunct="1">
              <a:lnSpc>
                <a:spcPct val="100000"/>
              </a:lnSpc>
              <a:spcBef>
                <a:spcPts val="400"/>
              </a:spcBef>
              <a:spcAft>
                <a:spcPts val="0"/>
              </a:spcAft>
              <a:buClr>
                <a:srgbClr val="09081B"/>
              </a:buClr>
              <a:buSzPts val="1600"/>
              <a:buFont typeface="Arial"/>
              <a:buNone/>
              <a:tabLst/>
              <a:defRPr/>
            </a:pPr>
            <a:r>
              <a:rPr kumimoji="0" lang="en-US" sz="2400" b="0" i="0" u="none" strike="noStrike" kern="0" cap="none" spc="0" normalizeH="0" baseline="0" noProof="0" dirty="0" smtClean="0">
                <a:ln>
                  <a:noFill/>
                </a:ln>
                <a:solidFill>
                  <a:schemeClr val="tx1"/>
                </a:solidFill>
                <a:effectLst/>
                <a:uLnTx/>
                <a:uFillTx/>
                <a:latin typeface="Calibri"/>
                <a:cs typeface="Calibri"/>
                <a:sym typeface="Calibri"/>
              </a:rPr>
              <a:t>can be thought of generally as problem solving, in real-world or mathematical contexts</a:t>
            </a:r>
            <a:endParaRPr kumimoji="0" lang="en-US" sz="2400" b="0" i="0" u="none" strike="noStrike" kern="0" cap="none" spc="0" normalizeH="0" baseline="0" noProof="0" dirty="0">
              <a:ln>
                <a:noFill/>
              </a:ln>
              <a:solidFill>
                <a:schemeClr val="tx1"/>
              </a:solidFill>
              <a:effectLst/>
              <a:uLnTx/>
              <a:uFillTx/>
              <a:latin typeface="Calibri"/>
              <a:cs typeface="Calibri"/>
              <a:sym typeface="Calibri"/>
            </a:endParaRPr>
          </a:p>
        </p:txBody>
      </p:sp>
    </p:spTree>
    <p:extLst>
      <p:ext uri="{BB962C8B-B14F-4D97-AF65-F5344CB8AC3E}">
        <p14:creationId xmlns:p14="http://schemas.microsoft.com/office/powerpoint/2010/main" val="4023966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2060"/>
                </a:solidFill>
              </a:rPr>
              <a:t>Aspect of Rigor in the Standards</a:t>
            </a:r>
            <a:endParaRPr lang="en-US" dirty="0"/>
          </a:p>
        </p:txBody>
      </p:sp>
      <p:sp>
        <p:nvSpPr>
          <p:cNvPr id="3" name="Google Shape;542;p84"/>
          <p:cNvSpPr txBox="1">
            <a:spLocks/>
          </p:cNvSpPr>
          <p:nvPr/>
        </p:nvSpPr>
        <p:spPr>
          <a:xfrm>
            <a:off x="2370932" y="1569720"/>
            <a:ext cx="8674500" cy="493525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01600" marR="0" lvl="0" indent="0" algn="l" defTabSz="914400" rtl="0" eaLnBrk="1" fontAlgn="auto" latinLnBrk="0" hangingPunct="1">
              <a:lnSpc>
                <a:spcPct val="90000"/>
              </a:lnSpc>
              <a:spcBef>
                <a:spcPts val="0"/>
              </a:spcBef>
              <a:spcAft>
                <a:spcPts val="0"/>
              </a:spcAft>
              <a:buClr>
                <a:srgbClr val="4C4C4C"/>
              </a:buClr>
              <a:buSzPts val="2000"/>
              <a:buFont typeface="Arial"/>
              <a:buNone/>
              <a:tabLst/>
              <a:defRPr/>
            </a:pPr>
            <a:r>
              <a:rPr kumimoji="0" lang="en-US" sz="2200" b="1" i="0" u="none" strike="noStrike" kern="0" cap="none" spc="0" normalizeH="0" baseline="0" noProof="0" dirty="0" smtClean="0">
                <a:ln>
                  <a:noFill/>
                </a:ln>
                <a:solidFill>
                  <a:srgbClr val="4C4C4C"/>
                </a:solidFill>
                <a:effectLst/>
                <a:uLnTx/>
                <a:uFillTx/>
                <a:latin typeface="Century Gothic" panose="020B0502020202020204" pitchFamily="34" charset="0"/>
                <a:sym typeface="Calibri"/>
              </a:rPr>
              <a:t>“To help students meet the expectations of the Standards, educators will need to pursue, with equal intensity, three aspects of rigor: (1) conceptual understanding, (2) procedural skill and fluency, and (3) applications. The word ‘rigor</a:t>
            </a:r>
            <a:r>
              <a:rPr lang="en-US" sz="2200" b="1" kern="0" dirty="0" smtClean="0">
                <a:solidFill>
                  <a:srgbClr val="4C4C4C"/>
                </a:solidFill>
                <a:latin typeface="Century Gothic" panose="020B0502020202020204" pitchFamily="34" charset="0"/>
              </a:rPr>
              <a:t>’</a:t>
            </a:r>
            <a:r>
              <a:rPr kumimoji="0" lang="en-US" sz="2200" b="1" i="0" u="none" strike="noStrike" kern="0" cap="none" spc="0" normalizeH="0" baseline="0" noProof="0" dirty="0" smtClean="0">
                <a:ln>
                  <a:noFill/>
                </a:ln>
                <a:solidFill>
                  <a:srgbClr val="4C4C4C"/>
                </a:solidFill>
                <a:effectLst/>
                <a:uLnTx/>
                <a:uFillTx/>
                <a:latin typeface="Century Gothic" panose="020B0502020202020204" pitchFamily="34" charset="0"/>
                <a:sym typeface="Calibri"/>
              </a:rPr>
              <a:t> isn’t a code word for just one of these three; rather, it means equal intensity in all three. The word ‘understand</a:t>
            </a:r>
            <a:r>
              <a:rPr lang="en-US" sz="2200" b="1" kern="0" dirty="0" smtClean="0">
                <a:solidFill>
                  <a:srgbClr val="4C4C4C"/>
                </a:solidFill>
                <a:latin typeface="Century Gothic" panose="020B0502020202020204" pitchFamily="34" charset="0"/>
              </a:rPr>
              <a:t>’</a:t>
            </a:r>
            <a:r>
              <a:rPr kumimoji="0" lang="en-US" sz="2200" b="1" i="0" u="none" strike="noStrike" kern="0" cap="none" spc="0" normalizeH="0" baseline="0" noProof="0" dirty="0" smtClean="0">
                <a:ln>
                  <a:noFill/>
                </a:ln>
                <a:solidFill>
                  <a:srgbClr val="4C4C4C"/>
                </a:solidFill>
                <a:effectLst/>
                <a:uLnTx/>
                <a:uFillTx/>
                <a:latin typeface="Century Gothic" panose="020B0502020202020204" pitchFamily="34" charset="0"/>
                <a:sym typeface="Calibri"/>
              </a:rPr>
              <a:t> is used in the Standards to set explicit expectations for conceptual understanding, and the phrase ‘real-world problems’ and the star symbol (★) are used to set expectations and flag opportunities for applications and modeling. (Modeling is a Standard for Mathematical Practice as well as a content category in High School.) The High School content standards do not set explicit expectations for fluency, but fluency is important in high school mathematics.”</a:t>
            </a:r>
            <a:endParaRPr kumimoji="0" lang="en-US" sz="2200" b="1" i="0" u="none" strike="noStrike" kern="0" cap="none" spc="0" normalizeH="0" baseline="0" noProof="0" dirty="0" smtClean="0">
              <a:ln>
                <a:noFill/>
              </a:ln>
              <a:solidFill>
                <a:srgbClr val="09081B"/>
              </a:solidFill>
              <a:effectLst/>
              <a:uLnTx/>
              <a:uFillTx/>
              <a:latin typeface="Century Gothic" panose="020B0502020202020204" pitchFamily="34" charset="0"/>
              <a:sym typeface="Calibri"/>
            </a:endParaRPr>
          </a:p>
          <a:p>
            <a:pPr marL="101600" marR="0" lvl="0" indent="0" algn="r" defTabSz="914400" rtl="0" eaLnBrk="1" fontAlgn="auto" latinLnBrk="0" hangingPunct="1">
              <a:lnSpc>
                <a:spcPct val="90000"/>
              </a:lnSpc>
              <a:spcBef>
                <a:spcPts val="400"/>
              </a:spcBef>
              <a:spcAft>
                <a:spcPts val="0"/>
              </a:spcAft>
              <a:buClr>
                <a:srgbClr val="4C4C4C"/>
              </a:buClr>
              <a:buSzPts val="2000"/>
              <a:buFont typeface="Arial"/>
              <a:buNone/>
              <a:tabLst/>
              <a:defRPr/>
            </a:pPr>
            <a:r>
              <a:rPr kumimoji="0" lang="en-US" sz="2200" b="1" i="0" u="none" strike="noStrike" kern="0" cap="none" spc="0" normalizeH="0" baseline="0" noProof="0" dirty="0" smtClean="0">
                <a:ln>
                  <a:noFill/>
                </a:ln>
                <a:solidFill>
                  <a:srgbClr val="4C4C4C"/>
                </a:solidFill>
                <a:effectLst/>
                <a:uLnTx/>
                <a:uFillTx/>
                <a:latin typeface="Century Gothic" panose="020B0502020202020204" pitchFamily="34" charset="0"/>
                <a:sym typeface="Calibri"/>
              </a:rPr>
              <a:t>–High School Publishers’ Criteria for the Common Core State Standards for Mathematics</a:t>
            </a:r>
            <a:endParaRPr kumimoji="0" lang="en-US" sz="2200" b="1" i="0" u="none" strike="noStrike" kern="0" cap="none" spc="0" normalizeH="0" baseline="0" noProof="0" dirty="0">
              <a:ln>
                <a:noFill/>
              </a:ln>
              <a:solidFill>
                <a:srgbClr val="09081B"/>
              </a:solidFill>
              <a:effectLst/>
              <a:uLnTx/>
              <a:uFillTx/>
              <a:latin typeface="Century Gothic" panose="020B0502020202020204" pitchFamily="34" charset="0"/>
              <a:sym typeface="Calibri"/>
            </a:endParaRPr>
          </a:p>
        </p:txBody>
      </p:sp>
    </p:spTree>
    <p:extLst>
      <p:ext uri="{BB962C8B-B14F-4D97-AF65-F5344CB8AC3E}">
        <p14:creationId xmlns:p14="http://schemas.microsoft.com/office/powerpoint/2010/main" val="20096876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06538" y="271754"/>
            <a:ext cx="10008523" cy="6396751"/>
          </a:xfrm>
          <a:prstGeom prst="rect">
            <a:avLst/>
          </a:prstGeom>
        </p:spPr>
        <p:txBody>
          <a:bodyPr wrap="square">
            <a:spAutoFit/>
          </a:bodyPr>
          <a:lstStyle/>
          <a:p>
            <a:pPr marL="0" marR="0" lvl="0" indent="0" algn="l" defTabSz="457200" rtl="0" eaLnBrk="1" fontAlgn="auto" latinLnBrk="0" hangingPunct="1">
              <a:lnSpc>
                <a:spcPct val="100000"/>
              </a:lnSpc>
              <a:buClrTx/>
              <a:buSzTx/>
              <a:buFontTx/>
              <a:buNone/>
              <a:tabLst/>
              <a:defRPr/>
            </a:pPr>
            <a:r>
              <a:rPr kumimoji="0" lang="en-US" sz="2400" b="1" i="0" u="none" strike="noStrike" kern="12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rPr>
              <a:t>NY-2.OA.1a</a:t>
            </a:r>
            <a:r>
              <a:rPr kumimoji="0" lang="en-US" sz="2400" b="0" i="0" u="none" strike="noStrike" kern="12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rPr>
              <a:t> Use addition and subtraction within 100 to solve one-step word problems involving situations of adding to, taking from, putting together, taking apart, and comparing, with unknowns in all positions. </a:t>
            </a:r>
            <a:endParaRPr kumimoji="0" lang="en-US" sz="2400" b="0" i="0" u="none" strike="noStrike" kern="1200" cap="none" spc="0" normalizeH="0" baseline="0" noProof="0" dirty="0">
              <a:ln>
                <a:noFill/>
              </a:ln>
              <a:solidFill>
                <a:prstClr val="black"/>
              </a:solidFill>
              <a:effectLst/>
              <a:uLnTx/>
              <a:uFillTx/>
              <a:ea typeface="Times New Roman" panose="02020603050405020304" pitchFamily="18" charset="0"/>
            </a:endParaRPr>
          </a:p>
          <a:p>
            <a:pPr marL="0" marR="0" lvl="0" indent="0" algn="l" defTabSz="457200" rtl="0" eaLnBrk="1" fontAlgn="auto" latinLnBrk="0" hangingPunct="1">
              <a:lnSpc>
                <a:spcPct val="100000"/>
              </a:lnSpc>
              <a:buClrTx/>
              <a:buSzTx/>
              <a:buFontTx/>
              <a:buNone/>
              <a:tabLst/>
              <a:defRPr/>
            </a:pPr>
            <a:r>
              <a:rPr kumimoji="0" lang="en-US" sz="2400" b="0" i="0" u="none" strike="noStrike" kern="12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rPr>
              <a:t>e.g., using drawings and equations with a symbol for the unknown number to represent the problem. </a:t>
            </a:r>
          </a:p>
          <a:p>
            <a:pPr marL="0" marR="0" lvl="0" indent="0" algn="l" defTabSz="457200" rtl="0" eaLnBrk="1" fontAlgn="auto" latinLnBrk="0" hangingPunct="1">
              <a:lnSpc>
                <a:spcPct val="100000"/>
              </a:lnSpc>
              <a:buClrTx/>
              <a:buSzTx/>
              <a:buFontTx/>
              <a:buNone/>
              <a:tabLst/>
              <a:defRPr/>
            </a:pPr>
            <a:endParaRPr kumimoji="0" lang="en-US" sz="2400" b="0" i="0" u="none" strike="noStrike" kern="1200" cap="none" spc="0" normalizeH="0" baseline="0" noProof="0" dirty="0">
              <a:ln>
                <a:noFill/>
              </a:ln>
              <a:solidFill>
                <a:prstClr val="black"/>
              </a:solidFill>
              <a:effectLst/>
              <a:uLnTx/>
              <a:uFillTx/>
              <a:ea typeface="Times New Roman" panose="02020603050405020304" pitchFamily="18" charset="0"/>
              <a:cs typeface="Arial" panose="020B0604020202020204" pitchFamily="34" charset="0"/>
            </a:endParaRPr>
          </a:p>
          <a:p>
            <a:pPr marL="0" marR="0" lvl="0" indent="0" algn="l" defTabSz="457200" rtl="0" eaLnBrk="1" fontAlgn="auto" latinLnBrk="0" hangingPunct="1">
              <a:lnSpc>
                <a:spcPct val="100000"/>
              </a:lnSpc>
              <a:buClrTx/>
              <a:buSzTx/>
              <a:buFontTx/>
              <a:buNone/>
              <a:tabLst/>
              <a:defRPr/>
            </a:pPr>
            <a:r>
              <a:rPr kumimoji="0" lang="en-US" sz="2400" b="1" i="0" u="none" strike="noStrike" kern="12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rPr>
              <a:t>NY-2.OA.1b</a:t>
            </a:r>
            <a:r>
              <a:rPr kumimoji="0" lang="en-US" sz="2400" b="0" i="0" u="none" strike="noStrike" kern="12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rPr>
              <a:t> Use addition and subtraction within 100 to develop an understanding of solving two-step word problems involving situations of adding to, taking from, putting together, taking apart, and comparing, with unknowns in all positions. </a:t>
            </a:r>
            <a:endParaRPr kumimoji="0" lang="en-US" sz="2400" b="0" i="0" u="none" strike="noStrike" kern="1200" cap="none" spc="0" normalizeH="0" baseline="0" noProof="0" dirty="0">
              <a:ln>
                <a:noFill/>
              </a:ln>
              <a:solidFill>
                <a:prstClr val="black"/>
              </a:solidFill>
              <a:effectLst/>
              <a:uLnTx/>
              <a:uFillTx/>
              <a:ea typeface="Times New Roman" panose="02020603050405020304" pitchFamily="18" charset="0"/>
            </a:endParaRPr>
          </a:p>
          <a:p>
            <a:pPr marL="0" marR="0" lvl="0" indent="0" algn="l" defTabSz="457200" rtl="0" eaLnBrk="1" fontAlgn="auto" latinLnBrk="0" hangingPunct="1">
              <a:lnSpc>
                <a:spcPct val="107000"/>
              </a:lnSpc>
              <a:buClrTx/>
              <a:buSzTx/>
              <a:buFontTx/>
              <a:buNone/>
              <a:tabLst/>
              <a:defRPr/>
            </a:pPr>
            <a:r>
              <a:rPr kumimoji="0" lang="en-US" sz="2400" b="0" i="0" u="none" strike="noStrike" kern="12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rPr>
              <a:t>e.g., using drawings and equations with a symbol for the unknown number to represent the problem. 	</a:t>
            </a:r>
            <a:endParaRPr kumimoji="0" lang="en-US" sz="2400" b="0" i="0" u="none" strike="noStrike" kern="1200" cap="none" spc="0" normalizeH="0" baseline="0" noProof="0" dirty="0" smtClean="0">
              <a:ln>
                <a:noFill/>
              </a:ln>
              <a:solidFill>
                <a:srgbClr val="000000"/>
              </a:solidFill>
              <a:effectLst/>
              <a:uLnTx/>
              <a:uFillTx/>
              <a:ea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7000"/>
              </a:lnSpc>
              <a:buClrTx/>
              <a:buSzTx/>
              <a:buFontTx/>
              <a:buNone/>
              <a:tabLst/>
              <a:defRPr/>
            </a:pPr>
            <a:endParaRPr lang="en-US" dirty="0">
              <a:solidFill>
                <a:srgbClr val="000000"/>
              </a:solidFill>
              <a:ea typeface="Calibri" panose="020F0502020204030204" pitchFamily="34" charset="0"/>
              <a:cs typeface="Times New Roman" panose="02020603050405020304" pitchFamily="18" charset="0"/>
            </a:endParaRPr>
          </a:p>
          <a:p>
            <a:pPr>
              <a:lnSpc>
                <a:spcPct val="107000"/>
              </a:lnSpc>
              <a:defRPr/>
            </a:pPr>
            <a:r>
              <a:rPr lang="en-US" sz="2400" b="1" dirty="0"/>
              <a:t>G-CO.B.8: </a:t>
            </a:r>
            <a:r>
              <a:rPr lang="en-US" sz="2400" dirty="0"/>
              <a:t>Explain how the criteria for triangle congruence (ASA, SAS, SSS, AAS and HL (Hypotenuse Leg)) follow from the definition of congruence in terms of rigid motions</a:t>
            </a:r>
            <a:r>
              <a:rPr lang="en-US" sz="2400" dirty="0" smtClean="0"/>
              <a:t>.</a:t>
            </a:r>
            <a:endParaRPr lang="en-US" sz="2400" dirty="0"/>
          </a:p>
        </p:txBody>
      </p:sp>
    </p:spTree>
    <p:extLst>
      <p:ext uri="{BB962C8B-B14F-4D97-AF65-F5344CB8AC3E}">
        <p14:creationId xmlns:p14="http://schemas.microsoft.com/office/powerpoint/2010/main" val="21660002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25053" y="661744"/>
            <a:ext cx="7868651" cy="646331"/>
          </a:xfrm>
          <a:prstGeom prst="rect">
            <a:avLst/>
          </a:prstGeom>
          <a:noFill/>
        </p:spPr>
        <p:txBody>
          <a:bodyPr wrap="square" rtlCol="0">
            <a:spAutoFit/>
          </a:bodyPr>
          <a:lstStyle/>
          <a:p>
            <a:r>
              <a:rPr lang="en-US" sz="3600" dirty="0" smtClean="0"/>
              <a:t>Aspects </a:t>
            </a:r>
            <a:r>
              <a:rPr lang="en-US" sz="3600" dirty="0"/>
              <a:t>of Rigor </a:t>
            </a:r>
          </a:p>
        </p:txBody>
      </p:sp>
      <p:sp>
        <p:nvSpPr>
          <p:cNvPr id="3" name="Content Placeholder 1"/>
          <p:cNvSpPr txBox="1">
            <a:spLocks/>
          </p:cNvSpPr>
          <p:nvPr/>
        </p:nvSpPr>
        <p:spPr>
          <a:xfrm>
            <a:off x="1925053" y="1107996"/>
            <a:ext cx="8061158" cy="5543816"/>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spcBef>
                <a:spcPts val="0"/>
              </a:spcBef>
              <a:buClr>
                <a:srgbClr val="4C4C4C"/>
              </a:buClr>
            </a:pPr>
            <a:endParaRPr lang="en-US" sz="1400" b="1" dirty="0" smtClean="0">
              <a:solidFill>
                <a:srgbClr val="4C4C4C"/>
              </a:solidFill>
              <a:ea typeface="Calibri"/>
              <a:sym typeface="Calibri"/>
              <a:rtl val="0"/>
            </a:endParaRPr>
          </a:p>
          <a:p>
            <a:pPr>
              <a:spcBef>
                <a:spcPts val="600"/>
              </a:spcBef>
              <a:spcAft>
                <a:spcPts val="600"/>
              </a:spcAft>
              <a:buClr>
                <a:srgbClr val="4C4C4C"/>
              </a:buClr>
            </a:pPr>
            <a:r>
              <a:rPr lang="en-US" sz="2800" b="1" dirty="0" smtClean="0">
                <a:ea typeface="Calibri"/>
                <a:sym typeface="Calibri"/>
                <a:rtl val="0"/>
              </a:rPr>
              <a:t>Conceptual Understanding: </a:t>
            </a:r>
            <a:r>
              <a:rPr lang="en-US" sz="2800" dirty="0" smtClean="0">
                <a:ea typeface="Calibri"/>
                <a:sym typeface="Calibri"/>
                <a:rtl val="0"/>
              </a:rPr>
              <a:t>The Standards call for conceptual understanding of key concepts, such as place value and ratios. </a:t>
            </a:r>
          </a:p>
          <a:p>
            <a:pPr>
              <a:lnSpc>
                <a:spcPct val="100000"/>
              </a:lnSpc>
              <a:spcBef>
                <a:spcPts val="0"/>
              </a:spcBef>
              <a:buClr>
                <a:srgbClr val="4C4C4C"/>
              </a:buClr>
            </a:pPr>
            <a:endParaRPr lang="en-US" sz="1000" b="1" dirty="0" smtClean="0">
              <a:ea typeface="Calibri"/>
              <a:sym typeface="Calibri"/>
              <a:rtl val="0"/>
            </a:endParaRPr>
          </a:p>
          <a:p>
            <a:pPr>
              <a:spcBef>
                <a:spcPts val="600"/>
              </a:spcBef>
              <a:spcAft>
                <a:spcPts val="600"/>
              </a:spcAft>
              <a:buClr>
                <a:srgbClr val="4C4C4C"/>
              </a:buClr>
            </a:pPr>
            <a:r>
              <a:rPr lang="en-US" sz="2800" b="1" dirty="0" smtClean="0">
                <a:ea typeface="Calibri"/>
                <a:sym typeface="Calibri"/>
                <a:rtl val="0"/>
              </a:rPr>
              <a:t>Procedural Skills and Fluency:</a:t>
            </a:r>
            <a:r>
              <a:rPr lang="en-US" sz="2800" dirty="0" smtClean="0">
                <a:ea typeface="Calibri"/>
                <a:sym typeface="Calibri"/>
                <a:rtl val="0"/>
              </a:rPr>
              <a:t> The Standards call for speed and accuracy in calculation.</a:t>
            </a:r>
          </a:p>
          <a:p>
            <a:pPr>
              <a:lnSpc>
                <a:spcPct val="100000"/>
              </a:lnSpc>
              <a:spcBef>
                <a:spcPts val="0"/>
              </a:spcBef>
              <a:buClr>
                <a:srgbClr val="4C4C4C"/>
              </a:buClr>
            </a:pPr>
            <a:endParaRPr lang="en-US" sz="1000" b="1" dirty="0" smtClean="0">
              <a:ea typeface="Calibri"/>
              <a:sym typeface="Calibri"/>
              <a:rtl val="0"/>
            </a:endParaRPr>
          </a:p>
          <a:p>
            <a:pPr>
              <a:spcBef>
                <a:spcPts val="600"/>
              </a:spcBef>
              <a:spcAft>
                <a:spcPts val="600"/>
              </a:spcAft>
              <a:buClr>
                <a:srgbClr val="4C4C4C"/>
              </a:buClr>
            </a:pPr>
            <a:r>
              <a:rPr lang="en-US" sz="2800" b="1" dirty="0" smtClean="0">
                <a:ea typeface="Calibri"/>
                <a:sym typeface="Calibri"/>
                <a:rtl val="0"/>
              </a:rPr>
              <a:t>Application:</a:t>
            </a:r>
            <a:r>
              <a:rPr lang="en-US" sz="2800" dirty="0" smtClean="0">
                <a:ea typeface="Calibri"/>
                <a:sym typeface="Calibri"/>
                <a:rtl val="0"/>
              </a:rPr>
              <a:t> The Standards call for </a:t>
            </a:r>
            <a:br>
              <a:rPr lang="en-US" sz="2800" dirty="0" smtClean="0">
                <a:ea typeface="Calibri"/>
                <a:sym typeface="Calibri"/>
                <a:rtl val="0"/>
              </a:rPr>
            </a:br>
            <a:r>
              <a:rPr lang="en-US" sz="2800" dirty="0" smtClean="0">
                <a:ea typeface="Calibri"/>
                <a:sym typeface="Calibri"/>
                <a:rtl val="0"/>
              </a:rPr>
              <a:t>students to use math in situations that require mathematical knowledge.</a:t>
            </a:r>
          </a:p>
          <a:p>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0115" y="700710"/>
            <a:ext cx="2378118" cy="237811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679271">
            <a:off x="9984263" y="2834714"/>
            <a:ext cx="2312012" cy="231201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714593">
            <a:off x="9026683" y="4101786"/>
            <a:ext cx="2972818" cy="2972818"/>
          </a:xfrm>
          <a:prstGeom prst="rect">
            <a:avLst/>
          </a:prstGeom>
        </p:spPr>
      </p:pic>
    </p:spTree>
    <p:extLst>
      <p:ext uri="{BB962C8B-B14F-4D97-AF65-F5344CB8AC3E}">
        <p14:creationId xmlns:p14="http://schemas.microsoft.com/office/powerpoint/2010/main" val="3762299445"/>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2.xml><?xml version="1.0" encoding="utf-8"?>
<a:theme xmlns:a="http://schemas.openxmlformats.org/drawingml/2006/main" name="1_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2573</TotalTime>
  <Words>4663</Words>
  <Application>Microsoft Office PowerPoint</Application>
  <PresentationFormat>Widescreen</PresentationFormat>
  <Paragraphs>332</Paragraphs>
  <Slides>37</Slides>
  <Notes>37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37</vt:i4>
      </vt:variant>
    </vt:vector>
  </HeadingPairs>
  <TitlesOfParts>
    <vt:vector size="45" baseType="lpstr">
      <vt:lpstr>Arial</vt:lpstr>
      <vt:lpstr>Calibri</vt:lpstr>
      <vt:lpstr>Century Gothic</vt:lpstr>
      <vt:lpstr>Courier New</vt:lpstr>
      <vt:lpstr>Times New Roman</vt:lpstr>
      <vt:lpstr>Wingdings 3</vt:lpstr>
      <vt:lpstr>Wisp</vt:lpstr>
      <vt:lpstr>1_Wisp</vt:lpstr>
      <vt:lpstr>Unpacking Mathematics</vt:lpstr>
      <vt:lpstr>PowerPoint Presentation</vt:lpstr>
      <vt:lpstr>PowerPoint Presentation</vt:lpstr>
      <vt:lpstr>PowerPoint Presentation</vt:lpstr>
      <vt:lpstr>PowerPoint Presentation</vt:lpstr>
      <vt:lpstr>Rigor Unpacked</vt:lpstr>
      <vt:lpstr>Aspect of Rigor in the Standards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Grade 6 Unpacking Sample</vt:lpstr>
      <vt:lpstr>PowerPoint Presentation</vt:lpstr>
      <vt:lpstr>Grade 6 Unpacking Sample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Building Examples</vt:lpstr>
      <vt:lpstr>PowerPoint Presentation</vt:lpstr>
      <vt:lpstr>Getting’ Synectic</vt:lpstr>
    </vt:vector>
  </TitlesOfParts>
  <Company>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Unpacking</dc:title>
  <dc:creator>Windows User</dc:creator>
  <cp:lastModifiedBy>Jonathan Cornue</cp:lastModifiedBy>
  <cp:revision>102</cp:revision>
  <cp:lastPrinted>2019-07-23T16:48:51Z</cp:lastPrinted>
  <dcterms:created xsi:type="dcterms:W3CDTF">2019-05-02T15:40:41Z</dcterms:created>
  <dcterms:modified xsi:type="dcterms:W3CDTF">2019-08-02T17:08:16Z</dcterms:modified>
</cp:coreProperties>
</file>